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74" r:id="rId2"/>
    <p:sldId id="276" r:id="rId3"/>
    <p:sldId id="277" r:id="rId4"/>
    <p:sldId id="257" r:id="rId5"/>
    <p:sldId id="282" r:id="rId6"/>
    <p:sldId id="284" r:id="rId7"/>
    <p:sldId id="279" r:id="rId8"/>
    <p:sldId id="292" r:id="rId9"/>
    <p:sldId id="259" r:id="rId10"/>
    <p:sldId id="293" r:id="rId11"/>
    <p:sldId id="294" r:id="rId12"/>
    <p:sldId id="295" r:id="rId13"/>
    <p:sldId id="258" r:id="rId14"/>
    <p:sldId id="285" r:id="rId15"/>
    <p:sldId id="281" r:id="rId16"/>
    <p:sldId id="306" r:id="rId17"/>
    <p:sldId id="308" r:id="rId18"/>
    <p:sldId id="309" r:id="rId19"/>
    <p:sldId id="310" r:id="rId20"/>
    <p:sldId id="304" r:id="rId21"/>
    <p:sldId id="305" r:id="rId22"/>
    <p:sldId id="296" r:id="rId23"/>
    <p:sldId id="302" r:id="rId24"/>
    <p:sldId id="303" r:id="rId25"/>
    <p:sldId id="297" r:id="rId26"/>
    <p:sldId id="299" r:id="rId27"/>
    <p:sldId id="300" r:id="rId28"/>
    <p:sldId id="298" r:id="rId29"/>
    <p:sldId id="301" r:id="rId30"/>
    <p:sldId id="311" r:id="rId31"/>
    <p:sldId id="312" r:id="rId32"/>
    <p:sldId id="313" r:id="rId33"/>
    <p:sldId id="290" r:id="rId34"/>
    <p:sldId id="31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F6D07-1489-486E-B5DB-2FFB82ACB031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89C22-51B9-4504-970F-1F74031C8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2B9E6F-4EB0-4D27-89B2-BA1FC6B264B2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32E854-D32A-4689-A0E4-508A9A0B7A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ac.com/2011/10/bloom%E2%80%99s-taxonomy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dutechwiki.unige.ch/en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85800" y="3505200"/>
            <a:ext cx="7620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Current Trends of in Teaching &amp; Learning</a:t>
            </a:r>
          </a:p>
          <a:p>
            <a:endParaRPr lang="en-US" dirty="0" smtClean="0"/>
          </a:p>
          <a:p>
            <a:r>
              <a:rPr lang="en-US" dirty="0" smtClean="0"/>
              <a:t>Summer 2013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Dr. Irene Chen</a:t>
            </a:r>
            <a:br>
              <a:rPr lang="en-US" dirty="0"/>
            </a:br>
            <a:r>
              <a:rPr lang="ja-JP" altLang="en-US" dirty="0"/>
              <a:t>陳琳琳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 teacher-directed </a:t>
            </a:r>
            <a:r>
              <a:rPr lang="en-US" dirty="0" smtClean="0">
                <a:solidFill>
                  <a:schemeClr val="accent2"/>
                </a:solidFill>
              </a:rPr>
              <a:t>instruction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Students </a:t>
            </a:r>
            <a:r>
              <a:rPr lang="en-US" dirty="0"/>
              <a:t>work to achieve curricular objectives in order to become critical thinkers</a:t>
            </a:r>
          </a:p>
          <a:p>
            <a:r>
              <a:rPr lang="en-US" dirty="0"/>
              <a:t>Students complete activities designed by the teacher to achieve academic success</a:t>
            </a:r>
          </a:p>
          <a:p>
            <a:r>
              <a:rPr lang="en-US" dirty="0"/>
              <a:t>Students respond to positive expectations set by the teacher as they progress through activities</a:t>
            </a:r>
          </a:p>
          <a:p>
            <a:r>
              <a:rPr lang="en-US" dirty="0"/>
              <a:t>Students are given extrinsic motivators like grades and rewards which motivates children to internalize information and objectively demonstrates their understanding of concepts</a:t>
            </a:r>
          </a:p>
          <a:p>
            <a:r>
              <a:rPr lang="en-US" dirty="0"/>
              <a:t>Student work is evaluated by the teacher</a:t>
            </a:r>
          </a:p>
          <a:p>
            <a:endParaRPr lang="en-US" dirty="0"/>
          </a:p>
        </p:txBody>
      </p:sp>
      <p:pic>
        <p:nvPicPr>
          <p:cNvPr id="3074" name="Picture 2" descr="https://encrypted-tbn2.gstatic.com/images?q=tbn:ANd9GcTaXxFAkYUv3fnmkepRgVWGc48nmS5FydisHJvp-0uttyMxw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5181600"/>
            <a:ext cx="28447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5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Student-centered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child is curious about learning</a:t>
            </a:r>
          </a:p>
          <a:p>
            <a:r>
              <a:rPr lang="en-US" dirty="0"/>
              <a:t>Teaching strategies to accommodate individual </a:t>
            </a:r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intellectual</a:t>
            </a:r>
          </a:p>
          <a:p>
            <a:pPr lvl="1"/>
            <a:r>
              <a:rPr lang="en-US" dirty="0" smtClean="0"/>
              <a:t>emotional</a:t>
            </a:r>
            <a:endParaRPr lang="en-US" dirty="0"/>
          </a:p>
          <a:p>
            <a:r>
              <a:rPr lang="en-US" dirty="0"/>
              <a:t>Student's social needs: collaboration, communication, peer approval</a:t>
            </a:r>
          </a:p>
          <a:p>
            <a:r>
              <a:rPr lang="en-US" dirty="0"/>
              <a:t>Curriculum goals overall</a:t>
            </a:r>
          </a:p>
          <a:p>
            <a:endParaRPr lang="en-US" dirty="0"/>
          </a:p>
        </p:txBody>
      </p:sp>
      <p:pic>
        <p:nvPicPr>
          <p:cNvPr id="1026" name="Picture 2" descr="https://encrypted-tbn2.gstatic.com/images?q=tbn:ANd9GcQae4-MbkDnD3wED2ofsSUh986o1QKCFTfL9WSgLf-90wzQZk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267200" cy="23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5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Student-centered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Strengthens student motivation</a:t>
            </a:r>
          </a:p>
          <a:p>
            <a:r>
              <a:rPr lang="en-US" dirty="0"/>
              <a:t>Promotes peer communication</a:t>
            </a:r>
          </a:p>
          <a:p>
            <a:r>
              <a:rPr lang="en-US" dirty="0"/>
              <a:t>Reduces disruptive </a:t>
            </a:r>
            <a:r>
              <a:rPr lang="en-US" dirty="0" smtClean="0"/>
              <a:t>behavior</a:t>
            </a:r>
            <a:endParaRPr lang="en-US" dirty="0"/>
          </a:p>
          <a:p>
            <a:r>
              <a:rPr lang="en-US" dirty="0"/>
              <a:t>Builds student-teacher relationships</a:t>
            </a:r>
          </a:p>
          <a:p>
            <a:r>
              <a:rPr lang="en-US" dirty="0"/>
              <a:t>Promotes discovery/active learning</a:t>
            </a:r>
          </a:p>
          <a:p>
            <a:r>
              <a:rPr lang="en-US" dirty="0"/>
              <a:t>Responsibility for one’s own learning</a:t>
            </a:r>
          </a:p>
          <a:p>
            <a:endParaRPr lang="en-US" dirty="0"/>
          </a:p>
        </p:txBody>
      </p:sp>
      <p:pic>
        <p:nvPicPr>
          <p:cNvPr id="2050" name="Picture 2" descr="https://encrypted-tbn0.gstatic.com/images?q=tbn:ANd9GcRI2QWxqKDYL24-2ZDqzMV5Gx9W1jsh3Y_NtHETf97DpDaN48lZ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212693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6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Individualized Instruction  </a:t>
            </a:r>
            <a:r>
              <a:rPr lang="ja-JP" altLang="en-US" dirty="0">
                <a:solidFill>
                  <a:schemeClr val="accent1"/>
                </a:solidFill>
              </a:rPr>
              <a:t>个别化教学</a:t>
            </a:r>
            <a:br>
              <a:rPr lang="ja-JP" alt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Personalizes </a:t>
            </a:r>
            <a:r>
              <a:rPr lang="en-US" dirty="0"/>
              <a:t>instruction to the needs and learning style of the learner.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done by </a:t>
            </a:r>
            <a:endParaRPr lang="en-US" dirty="0" smtClean="0"/>
          </a:p>
          <a:p>
            <a:pPr lvl="1"/>
            <a:r>
              <a:rPr lang="en-US" dirty="0" smtClean="0"/>
              <a:t>varying </a:t>
            </a:r>
            <a:r>
              <a:rPr lang="en-US" dirty="0"/>
              <a:t>the pace of </a:t>
            </a:r>
            <a:r>
              <a:rPr lang="en-US" dirty="0" smtClean="0"/>
              <a:t>instruction</a:t>
            </a:r>
          </a:p>
          <a:p>
            <a:pPr lvl="1"/>
            <a:r>
              <a:rPr lang="en-US" dirty="0" smtClean="0"/>
              <a:t>Varying the </a:t>
            </a:r>
            <a:r>
              <a:rPr lang="en-US" dirty="0"/>
              <a:t>method of learning employed </a:t>
            </a:r>
            <a:endParaRPr lang="en-US" dirty="0" smtClean="0"/>
          </a:p>
          <a:p>
            <a:pPr lvl="1"/>
            <a:r>
              <a:rPr lang="en-US" dirty="0" smtClean="0"/>
              <a:t>varying the content </a:t>
            </a:r>
            <a:r>
              <a:rPr lang="en-US" dirty="0"/>
              <a:t>to be learned.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342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Individualized Instruction  </a:t>
            </a:r>
            <a:r>
              <a:rPr lang="ja-JP" altLang="en-US" dirty="0">
                <a:solidFill>
                  <a:schemeClr val="accent1"/>
                </a:solidFill>
              </a:rPr>
              <a:t>个别化教学</a:t>
            </a:r>
            <a:br>
              <a:rPr lang="ja-JP" alt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</a:t>
            </a:r>
            <a:r>
              <a:rPr lang="en-US" dirty="0"/>
              <a:t>this is accomplished </a:t>
            </a:r>
            <a:endParaRPr lang="en-US" dirty="0" smtClean="0"/>
          </a:p>
          <a:p>
            <a:pPr lvl="1"/>
            <a:r>
              <a:rPr lang="en-US" dirty="0" smtClean="0"/>
              <a:t>within </a:t>
            </a:r>
            <a:r>
              <a:rPr lang="en-US" dirty="0"/>
              <a:t>the context of a larger group </a:t>
            </a:r>
            <a:endParaRPr lang="en-US" dirty="0" smtClean="0"/>
          </a:p>
          <a:p>
            <a:pPr lvl="1"/>
            <a:r>
              <a:rPr lang="en-US" dirty="0" smtClean="0"/>
              <a:t>through </a:t>
            </a:r>
            <a:r>
              <a:rPr lang="en-US" dirty="0"/>
              <a:t>the use of high-quality instructional materials </a:t>
            </a:r>
          </a:p>
          <a:p>
            <a:pPr lvl="1"/>
            <a:r>
              <a:rPr lang="en-US" dirty="0"/>
              <a:t>through </a:t>
            </a:r>
            <a:r>
              <a:rPr lang="en-US" dirty="0" smtClean="0"/>
              <a:t>reduced </a:t>
            </a:r>
            <a:r>
              <a:rPr lang="en-US" dirty="0"/>
              <a:t>lecture time. </a:t>
            </a:r>
            <a:endParaRPr lang="en-US" dirty="0" smtClean="0"/>
          </a:p>
          <a:p>
            <a:r>
              <a:rPr lang="en-US" dirty="0" smtClean="0"/>
              <a:t>Individualized </a:t>
            </a:r>
            <a:r>
              <a:rPr lang="en-US" dirty="0"/>
              <a:t>instruction is not the same as one-to-one instruction; it is simply varying the process to meet the needs of each individual learner in the group.</a:t>
            </a:r>
          </a:p>
        </p:txBody>
      </p:sp>
    </p:spTree>
    <p:extLst>
      <p:ext uri="{BB962C8B-B14F-4D97-AF65-F5344CB8AC3E}">
        <p14:creationId xmlns:p14="http://schemas.microsoft.com/office/powerpoint/2010/main" val="370884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300" dirty="0"/>
              <a:t>First-Year Seminars and Experiences</a:t>
            </a:r>
          </a:p>
          <a:p>
            <a:pPr lvl="2"/>
            <a:r>
              <a:rPr lang="en-US" sz="2300" dirty="0"/>
              <a:t>Common Intellectual Experiences</a:t>
            </a:r>
          </a:p>
          <a:p>
            <a:pPr lvl="2"/>
            <a:r>
              <a:rPr lang="en-US" sz="2300" dirty="0"/>
              <a:t>Learning Communities</a:t>
            </a:r>
          </a:p>
          <a:p>
            <a:pPr lvl="2"/>
            <a:r>
              <a:rPr lang="en-US" sz="2300" dirty="0"/>
              <a:t>Writing-Intensive Courses</a:t>
            </a:r>
          </a:p>
          <a:p>
            <a:pPr lvl="2"/>
            <a:r>
              <a:rPr lang="en-US" sz="2300" dirty="0"/>
              <a:t>Collaborative Assignments and Projects</a:t>
            </a:r>
          </a:p>
          <a:p>
            <a:pPr lvl="2"/>
            <a:r>
              <a:rPr lang="en-US" sz="2300" dirty="0"/>
              <a:t>Undergraduate Research</a:t>
            </a:r>
          </a:p>
          <a:p>
            <a:pPr lvl="2"/>
            <a:r>
              <a:rPr lang="en-US" sz="2300" dirty="0"/>
              <a:t>Diversity/Global Learning</a:t>
            </a:r>
          </a:p>
          <a:p>
            <a:pPr lvl="2"/>
            <a:r>
              <a:rPr lang="en-US" sz="2300" dirty="0"/>
              <a:t>Service Learning, Community-Based Learning</a:t>
            </a:r>
          </a:p>
          <a:p>
            <a:pPr lvl="2"/>
            <a:r>
              <a:rPr lang="en-US" sz="2300" dirty="0"/>
              <a:t>Internships</a:t>
            </a:r>
          </a:p>
          <a:p>
            <a:pPr lvl="2"/>
            <a:r>
              <a:rPr lang="en-US" sz="2300" dirty="0"/>
              <a:t>Capstone Courses and Projects</a:t>
            </a:r>
          </a:p>
          <a:p>
            <a:pPr lvl="2"/>
            <a:r>
              <a:rPr lang="en-US" sz="2300" dirty="0"/>
              <a:t>Student Leadership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Impact </a:t>
            </a:r>
            <a:r>
              <a:rPr lang="en-US" dirty="0" smtClean="0"/>
              <a:t>Practices in US 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1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Collaborative </a:t>
            </a:r>
            <a:r>
              <a:rPr lang="en-US" dirty="0" smtClean="0">
                <a:solidFill>
                  <a:srgbClr val="FF0000"/>
                </a:solidFill>
              </a:rPr>
              <a:t>Project </a:t>
            </a:r>
            <a:r>
              <a:rPr lang="ja-JP" altLang="en-US" b="1" dirty="0" smtClean="0">
                <a:solidFill>
                  <a:srgbClr val="FF0000"/>
                </a:solidFill>
              </a:rPr>
              <a:t>合</a:t>
            </a:r>
            <a:r>
              <a:rPr lang="ja-JP" altLang="en-US" b="1" dirty="0">
                <a:solidFill>
                  <a:srgbClr val="FF0000"/>
                </a:solidFill>
              </a:rPr>
              <a:t>作课题</a:t>
            </a:r>
            <a:r>
              <a:rPr lang="ja-JP" altLang="en-US" dirty="0">
                <a:solidFill>
                  <a:srgbClr val="FF0000"/>
                </a:solidFill>
              </a:rPr>
              <a:t/>
            </a:r>
            <a:br>
              <a:rPr lang="ja-JP" alt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designbuildsource.com.au/wp-content/uploads/2012/04/project-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676400"/>
            <a:ext cx="5238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briandtaylorplays.files.wordpress.com/2012/06/collaborati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servicelearningcourse.org/image/balanc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03785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7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Collaborative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contrast to competition</a:t>
            </a:r>
          </a:p>
          <a:p>
            <a:r>
              <a:rPr lang="en-US" dirty="0" smtClean="0"/>
              <a:t>Jigsaw puzzle</a:t>
            </a:r>
          </a:p>
          <a:p>
            <a:r>
              <a:rPr lang="en-US" dirty="0" smtClean="0"/>
              <a:t>Peer review</a:t>
            </a:r>
            <a:endParaRPr lang="en-US" dirty="0"/>
          </a:p>
        </p:txBody>
      </p:sp>
      <p:pic>
        <p:nvPicPr>
          <p:cNvPr id="9218" name="Picture 2" descr="https://encrypted-tbn0.gstatic.com/images?q=tbn:ANd9GcSRGA-9OfqrOnpLYU0i4arwYrL83Ff0oNp8SRPkQk_ud6H27rqk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401574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3.gstatic.com/images?q=tbn:ANd9GcTlyGEXzWqu02iP84wNswRzCq2uOrOPAL88T6q3BDFhhblqAz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3733800" cy="27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5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learning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writing</a:t>
            </a:r>
          </a:p>
          <a:p>
            <a:r>
              <a:rPr lang="en-US" dirty="0" smtClean="0"/>
              <a:t>Group projects</a:t>
            </a:r>
          </a:p>
          <a:p>
            <a:r>
              <a:rPr lang="en-US" dirty="0"/>
              <a:t>J</a:t>
            </a:r>
            <a:r>
              <a:rPr lang="en-US" dirty="0" smtClean="0"/>
              <a:t>oint </a:t>
            </a:r>
            <a:r>
              <a:rPr lang="en-US" dirty="0"/>
              <a:t>problem </a:t>
            </a:r>
            <a:r>
              <a:rPr lang="en-US" dirty="0" smtClean="0"/>
              <a:t>solving</a:t>
            </a:r>
          </a:p>
          <a:p>
            <a:r>
              <a:rPr lang="en-US" dirty="0" smtClean="0"/>
              <a:t>Debates</a:t>
            </a:r>
          </a:p>
          <a:p>
            <a:r>
              <a:rPr lang="en-US" dirty="0" smtClean="0"/>
              <a:t>Study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7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Computer-supported collaborative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relatively new educational paradigm within collaborative learning which uses technology in a learning environment to help mediate and support group interactions in a collaborative learning </a:t>
            </a:r>
            <a:r>
              <a:rPr lang="en-US" dirty="0" smtClean="0"/>
              <a:t>context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technology to control and monitor interactions, to regulate tasks, rules, and roles, and to mediate the acquisition of new knowledge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Wiki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1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Mini Me and Dr. Evil from Movie “Austin Powers”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sidoxia.files.wordpress.com/2009/07/min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9527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Service Learning </a:t>
            </a:r>
            <a:r>
              <a:rPr lang="ja-JP" altLang="en-US" b="1" dirty="0"/>
              <a:t>服务学习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method </a:t>
            </a:r>
            <a:r>
              <a:rPr lang="en-US" dirty="0"/>
              <a:t>of teaching that combines formal instruction with a related service in the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/>
              <a:t>direct </a:t>
            </a:r>
            <a:r>
              <a:rPr lang="en-US" dirty="0" smtClean="0"/>
              <a:t>application</a:t>
            </a:r>
          </a:p>
          <a:p>
            <a:r>
              <a:rPr lang="en-US" dirty="0"/>
              <a:t>Specifically, service learning integrates </a:t>
            </a:r>
            <a:endParaRPr lang="en-US" dirty="0" smtClean="0"/>
          </a:p>
          <a:p>
            <a:pPr lvl="1"/>
            <a:r>
              <a:rPr lang="en-US" dirty="0" smtClean="0"/>
              <a:t>instruction</a:t>
            </a:r>
          </a:p>
          <a:p>
            <a:pPr lvl="1"/>
            <a:r>
              <a:rPr lang="en-US" dirty="0" smtClean="0"/>
              <a:t>meaningful </a:t>
            </a:r>
            <a:r>
              <a:rPr lang="en-US" dirty="0"/>
              <a:t>community service with instruction </a:t>
            </a:r>
            <a:endParaRPr lang="en-US" dirty="0" smtClean="0"/>
          </a:p>
          <a:p>
            <a:pPr lvl="1"/>
            <a:r>
              <a:rPr lang="en-US" dirty="0" smtClean="0"/>
              <a:t>reflection </a:t>
            </a:r>
            <a:r>
              <a:rPr lang="en-US" dirty="0"/>
              <a:t>to enrich the learning experience, </a:t>
            </a:r>
            <a:endParaRPr lang="en-US" dirty="0" smtClean="0"/>
          </a:p>
          <a:p>
            <a:pPr lvl="1"/>
            <a:r>
              <a:rPr lang="en-US" dirty="0" smtClean="0"/>
              <a:t>teach </a:t>
            </a:r>
            <a:r>
              <a:rPr lang="en-US" dirty="0"/>
              <a:t>civic </a:t>
            </a:r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encourage </a:t>
            </a:r>
            <a:r>
              <a:rPr lang="en-US" dirty="0"/>
              <a:t>lifelong civic </a:t>
            </a:r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strengthen </a:t>
            </a:r>
            <a:r>
              <a:rPr lang="en-US" dirty="0"/>
              <a:t>communities for the common good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4" name="Picture 6" descr="https://encrypted-tbn0.gstatic.com/images?q=tbn:ANd9GcRL6pWhw1aennAB6pS1-dcLjgLq-cET3uQ7bWQl2E7ChHOQ9JUj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551153" cy="22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1.gstatic.com/images?q=tbn:ANd9GcRPpVcsSbbAjszUN_Roh3-0hbeJARYVRqIaxZXo-dXW7FdYoX-l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2731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encrypted-tbn1.gstatic.com/images?q=tbn:ANd9GcTt8a7eUeRkZTq7U0NpnlT8b-sS003qS9CNVHCUsqBBWGb56Vd9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162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encrypted-tbn2.gstatic.com/images?q=tbn:ANd9GcRaxXwONYVjPiq7ici7ZePPXE1WKONw_Ol_Fk5ZR1G5WZY6bMo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152511"/>
            <a:ext cx="3753432" cy="24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2.gstatic.com/images?q=tbn:ANd9GcRD9fjhyyjckoGpH7-3F-OZyjL357Ex977gyoWLvEqGopgt1E36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00200"/>
            <a:ext cx="3276600" cy="22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Bloom’s </a:t>
            </a:r>
            <a:r>
              <a:rPr lang="en-US" b="1" dirty="0" smtClean="0"/>
              <a:t>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model that organizes thinking processes into six levels of complexity: knowledge, comprehension, application, analysis, synthesis,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9883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Pedagogy of Poverty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U.S</a:t>
            </a:r>
            <a:r>
              <a:rPr lang="en-US" sz="2000" dirty="0" smtClean="0"/>
              <a:t>.: Urban</a:t>
            </a:r>
            <a:r>
              <a:rPr lang="en-US" sz="2000" dirty="0" smtClean="0"/>
              <a:t>, inner-city schools</a:t>
            </a:r>
          </a:p>
          <a:p>
            <a:r>
              <a:rPr lang="en-US" sz="2000" dirty="0" smtClean="0"/>
              <a:t>Taiwan:</a:t>
            </a:r>
            <a:r>
              <a:rPr lang="ja-JP" altLang="en-US" sz="2000" dirty="0"/>
              <a:t>城鄉差</a:t>
            </a:r>
            <a:r>
              <a:rPr lang="ja-JP" altLang="en-US" sz="2000" dirty="0" smtClean="0"/>
              <a:t>距</a:t>
            </a:r>
            <a:endParaRPr lang="en-US" altLang="ja-JP" sz="2000" dirty="0" smtClean="0"/>
          </a:p>
          <a:p>
            <a:r>
              <a:rPr lang="en-US" sz="2000" dirty="0"/>
              <a:t>The </a:t>
            </a:r>
            <a:r>
              <a:rPr lang="en-US" sz="2000" dirty="0" smtClean="0"/>
              <a:t>US government's </a:t>
            </a:r>
            <a:r>
              <a:rPr lang="en-US" sz="2000" dirty="0"/>
              <a:t>definition of poverty is based on total income received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Estimates </a:t>
            </a:r>
            <a:r>
              <a:rPr lang="en-US" sz="2000" dirty="0"/>
              <a:t>of the percentage of Americans living in poverty range from 12-18%, </a:t>
            </a:r>
            <a:endParaRPr lang="en-US" altLang="ja-JP" sz="2000" dirty="0" smtClean="0"/>
          </a:p>
          <a:p>
            <a:r>
              <a:rPr lang="en-US" altLang="ja-JP" sz="2000" dirty="0" smtClean="0"/>
              <a:t>Generational poverty</a:t>
            </a:r>
          </a:p>
          <a:p>
            <a:r>
              <a:rPr lang="en-US" altLang="ja-JP" sz="2000" dirty="0" smtClean="0"/>
              <a:t>First generation college students</a:t>
            </a:r>
          </a:p>
          <a:p>
            <a:r>
              <a:rPr lang="en-US" sz="2000" dirty="0"/>
              <a:t>Poverty affects individual access to 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quality </a:t>
            </a:r>
            <a:r>
              <a:rPr lang="en-US" dirty="0"/>
              <a:t>education</a:t>
            </a:r>
            <a:r>
              <a:rPr lang="en-US" dirty="0" smtClean="0"/>
              <a:t>.</a:t>
            </a:r>
            <a:endParaRPr lang="en-US" altLang="ja-JP" dirty="0" smtClean="0"/>
          </a:p>
          <a:p>
            <a:r>
              <a:rPr lang="en-US" altLang="ja-JP" sz="2000" dirty="0" smtClean="0"/>
              <a:t>AERA 2013 </a:t>
            </a:r>
          </a:p>
          <a:p>
            <a:endParaRPr lang="en-US" altLang="ja-JP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s://encrypted-tbn3.gstatic.com/images?q=tbn:ANd9GcTF7Fo1Gg0v5iaiyLl1KzZXRvpoN9_jtvUez1JsdQ2d48qJ5j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54" y="3429000"/>
            <a:ext cx="35718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Pedagogy of Poverty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</a:t>
            </a:r>
            <a:r>
              <a:rPr lang="en-US" dirty="0"/>
              <a:t>has found that there is a </a:t>
            </a:r>
            <a:r>
              <a:rPr lang="en-US" u="sng" dirty="0" smtClean="0"/>
              <a:t>high risk </a:t>
            </a:r>
            <a:r>
              <a:rPr lang="en-US" dirty="0" smtClean="0"/>
              <a:t>of </a:t>
            </a:r>
            <a:r>
              <a:rPr lang="en-US" dirty="0"/>
              <a:t>educational underachievement for children who are from low-income housing </a:t>
            </a:r>
            <a:r>
              <a:rPr lang="en-US" dirty="0" smtClean="0"/>
              <a:t>circumstances.</a:t>
            </a:r>
          </a:p>
          <a:p>
            <a:r>
              <a:rPr lang="en-US" dirty="0" smtClean="0"/>
              <a:t>For </a:t>
            </a:r>
            <a:r>
              <a:rPr lang="en-US" dirty="0"/>
              <a:t>children with low resources, the risk factors are similar to others such as juvenile </a:t>
            </a:r>
            <a:r>
              <a:rPr lang="en-US" u="sng" dirty="0"/>
              <a:t>delinquency rates, higher levels of teenage pregnancy, and the economic dependency </a:t>
            </a:r>
            <a:r>
              <a:rPr lang="en-US" dirty="0"/>
              <a:t>upon their low income parent or </a:t>
            </a:r>
            <a:r>
              <a:rPr lang="en-US" dirty="0" smtClean="0"/>
              <a:t>parents.</a:t>
            </a:r>
          </a:p>
          <a:p>
            <a:r>
              <a:rPr lang="en-US" dirty="0" smtClean="0"/>
              <a:t>Poor </a:t>
            </a:r>
            <a:r>
              <a:rPr lang="en-US" dirty="0"/>
              <a:t>children are much more likely to suffer from </a:t>
            </a:r>
            <a:r>
              <a:rPr lang="en-US" u="sng" dirty="0"/>
              <a:t>hunger, fatigue, irritability, headaches, ear infections, flu, and </a:t>
            </a:r>
            <a:r>
              <a:rPr lang="en-US" u="sng" dirty="0" smtClean="0"/>
              <a:t>colds.</a:t>
            </a:r>
            <a:endParaRPr lang="en-US" u="sng" baseline="30000" dirty="0"/>
          </a:p>
          <a:p>
            <a:r>
              <a:rPr lang="en-US" dirty="0" smtClean="0"/>
              <a:t>These </a:t>
            </a:r>
            <a:r>
              <a:rPr lang="en-US" dirty="0"/>
              <a:t>illnesses could potentially restrict a child or student's focus and concentration.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Bloom’s Taxonomy</a:t>
            </a:r>
            <a:r>
              <a:rPr lang="ja-JP" altLang="en-US" b="1" dirty="0"/>
              <a:t>分类学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819400"/>
          </a:xfrm>
        </p:spPr>
        <p:txBody>
          <a:bodyPr/>
          <a:lstStyle/>
          <a:p>
            <a:r>
              <a:rPr lang="en-US" dirty="0" smtClean="0"/>
              <a:t>A classification </a:t>
            </a:r>
            <a:r>
              <a:rPr lang="en-US" dirty="0"/>
              <a:t>of learning objectives within education proposed in 1956 by a committee of educators chaired by Benjamin </a:t>
            </a:r>
            <a:r>
              <a:rPr lang="en-US" dirty="0" smtClean="0"/>
              <a:t>Bloom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4290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班傑明</a:t>
            </a:r>
            <a:r>
              <a:rPr lang="en-US" altLang="zh-TW" dirty="0"/>
              <a:t>·</a:t>
            </a:r>
            <a:r>
              <a:rPr lang="zh-TW" altLang="en-US" dirty="0"/>
              <a:t>布魯</a:t>
            </a:r>
            <a:r>
              <a:rPr lang="zh-TW" altLang="en-US" dirty="0" smtClean="0"/>
              <a:t>姆 </a:t>
            </a:r>
            <a:r>
              <a:rPr lang="en-US" altLang="zh-TW" dirty="0" smtClean="0"/>
              <a:t>(Benjamin Bloom) </a:t>
            </a:r>
            <a:r>
              <a:rPr lang="zh-TW" altLang="en-US" dirty="0" smtClean="0"/>
              <a:t>是</a:t>
            </a:r>
            <a:r>
              <a:rPr lang="zh-TW" altLang="en-US" dirty="0"/>
              <a:t>美國教育心理學家，突出貢獻是教育目標分類</a:t>
            </a:r>
            <a:r>
              <a:rPr lang="zh-TW" altLang="en-US" dirty="0" smtClean="0"/>
              <a:t>學 </a:t>
            </a:r>
            <a:r>
              <a:rPr lang="en-US" altLang="zh-TW" dirty="0" smtClean="0"/>
              <a:t>(educational objectives) </a:t>
            </a:r>
            <a:r>
              <a:rPr lang="zh-TW" altLang="en-US" dirty="0" smtClean="0"/>
              <a:t>和</a:t>
            </a:r>
            <a:r>
              <a:rPr lang="zh-TW" altLang="en-US" dirty="0"/>
              <a:t>掌握學習理</a:t>
            </a:r>
            <a:r>
              <a:rPr lang="zh-TW" altLang="en-US" dirty="0" smtClean="0"/>
              <a:t>論 </a:t>
            </a:r>
            <a:r>
              <a:rPr lang="en-US" altLang="zh-TW" dirty="0" smtClean="0"/>
              <a:t>(mastery learning)</a:t>
            </a:r>
            <a:r>
              <a:rPr lang="zh-TW" altLang="en-US" dirty="0" smtClean="0"/>
              <a:t>。</a:t>
            </a:r>
            <a:endParaRPr lang="en-US" dirty="0"/>
          </a:p>
        </p:txBody>
      </p:sp>
      <p:sp>
        <p:nvSpPr>
          <p:cNvPr id="5" name="AutoShape 2" descr="data:image/jpeg;base64,/9j/4AAQSkZJRgABAQAAAQABAAD/2wCEAAkGBxQSEhUUEhQWFRQXGB4VFxcXFBcVGBgWGBcWGhocFBgYHCggGBwlHBcUIjEhJSksLi4uFx8zODMsNygtLiwBCgoKDg0OGxAQGy4kHCQ0Ly8sLCwvLCwsLCwsLSwsLSwsLCwsLCwsLCwsLCwsLCwsLCwsLCwsLCwsLCwsLCwrLP/AABEIAJAAeQMBIgACEQEDEQH/xAAcAAABBQEBAQAAAAAAAAAAAAAFAgMEBgcBCAD/xABFEAABAwEFBAUIBQoHAQAAAAABAAIDEQQFEiExE0FRYQYicYGRMnOhsbKz0vAjM3KUwQckQkNSY3SEotE0U2KCk7ThFP/EABkBAAMBAQEAAAAAAAAAAAAAAAIDBAEFAP/EACURAAMAAQMEAgIDAAAAAAAAAAABAhEDIUEEEjEyIlETYRRxof/aAAwDAQACEQMRAD8Amyzv2kpMs/10o/xEwAAmkAAAfQAAAUC6A857WcD+Jn+NNfrJfPze/kT5K5V3Xc9zqRE9q2G3vcMtrP8AeZ/jTMszxpLaD/Mz/Glh4zy70yRU57s0PfX2GtOfo42WQmm2tH3mf40bum7ZHnrS2ild9pn+NS+jvR8uAklFG6jiQrnBAKCmgTIVPdsVqVC2SRUrTdNKhsloNNfzmfU7h10Is13TSPI20zRuDrRODl/vV8ew7QkDt8VGt1kDnNOmdeSdv5yKWPoqNpsUjKh0k+XC0T5/1qOxrq0Ms/3if41bLXY9anfkgFosoxGo3+Vu76oW235DUrGcDLm8JJvvM3xphxNfrZ/vE/xpy0twEUNRvpn6Uy+QVGaBulyElL4Hw0/5s33mf4185pH62Y/zM/xrjJxuTrSDnUFZ319m9k/REvAObBI4SzghjiPzmeoOE0p11oG1PE+JWfX6CbPL5t3slX9WdK285I+pSTWDPg2j5eBmm9/IuTCgqfFLlcQZMv103v5FEmkyoNDxXPv2ZfHqht4yJrqinRS7dtO0HQdY93FDGs6qvv5PbFSN8n7RwjsH/pW6c91JGat9kNh+WzguA3N0ClsAK4dU4FQlmjnVTaG3xBQrTHSlFOkKiyuWamOA9NvIMtIy9KA29vyUbt81FX7XJqVK287HT05+G5yCy7RhqKFu/cUFtFmwPpUZ8QrDdDq1yPzx4qBfMYOoFRoqFuhFLD2BbxXfVLYaUSGtxBfR8N4Swjt7Sfm8vm3D+krQlnN5u+il4CN3slaKrek5Iuq4M7tMlXSD99N7+RR5GZhOSu+kl47ab38ibe6m/VQX7Muj1R9H4LXOj8AZZ4wP2QfFZGG0PPVafNfcdmsbZpScIY3QVNTQDJO6b2yI6rOEgsT1kvGqLY+n8ctTDBaZeJbGA0driaBCrZ+U8MNBC8Hm5hp4FG1WWT9hodomFWiupTUk4oTXRZ7dvT+O0TxteNnnmXGlO9O3l0whjdK3E00ILDWodXXMJVKs4wUTEYzksFrtAcTTPsQC8ZNUDd07OjIK864PQQSoUvSaR+WwB7JM/S1D+C0yn88duEXS5pwGih7aLlszJCpF29KcL9m9hYK51OmW8UViituIA1rwoU/sc+SZ6irwNPFO3RRBOA411TlqJLzQ56kJiodXLNJfkavA1bpSYpAP2H+yVqqya1sc2KX7DvZK1lWdJySdVwZo4fSTH9/N7+RMkElOyDrz8NvN7+TRdZx0C59v5Muj1QuyRVcGuOpzprTU0Ry+oW2q73tiD2kMxNa4l1aGtAe5BLM4Nka47nA91c1c7FGdkGNoSHHP/SDX1L2m8PJtynH7BN3xF1hhibRsZjFaOoTUZ5AbyqRfvRxwdiDXtYP0cIoOx1VoUt3mEGNzHOhJLmOYCSwE1LHNGdAdCOKHyNsUfWkLidwe15PcCEau09jJWm5wzP7L0bfK+FoBG0kwA8qVJ7gjfS/onHYHxPjONoeA4HLPd4q9dHoTNatsWOZFEzDEDQVLvKcQNMqBCvyl4XsIzrXq04hNVvbIn8aq6SW2DNp7M6U9XiScs6nmFIs1ne1wFSQCNdQn7vdC7KRrmv34QT6keslljaaxxyvO6rcI7y5erUpbBzpz5RXb6s4dOXbgwE8ydEqwAx5hxIOgU69oCMWLV5zpnyAHGgSA7C/CaZUp2EIlqZlIGdJd2WSLBajIcWhGRqa6KQH18oGvEIZd4IFdxcT6UTiFBlv4pVeQ8DN4PIhlAzGB3b5JWrLLLwiBhk3HA72StTVfSckfVcGeOb15ec03vpFGx6p54q+XfSab38ijuGdPRxXOvemXR6oXxqrp0Slxw5/oEj0Zej1KkPOaO9HL/Fma5jwSDVwIzoaUIPgFk+T1ptbBu/b4ETT2H0KjXXZn2yfaOrgByrorle8bZogaVDsJ50JCGyMmgj+gj2mHItxBtBXUZZryrjkdKxOwdtF7GCPrso1raAj8VSL56RtkIwipBqEbt1slfEeo14ORwyZg7wRTcqLbBVxIYR3ps7vDAWJ8Ee8S5z9oAA7kptlvp2GhOiHNtWLKhI47lMggGzoRmT+KbSWPkgU9/iEmzYwCeP4qPaYauLgSXeTyHNKBoA1uo0UyywkdcihI38Ur13C/sXZ4gGgbhl2pM/LROPtIbnRRY3EkudovfsUdt4GxkH7t3slaosit8tYpN3Uf7JWuq3pOSPquDMpJaSTD9/N7+RONGpUa0R1kmz/XzV/55NE/C/jouffsy6PVHGc9Akymp5fOifYK1oFyaPnkg5CD/RufHHgOrDTuOY/FWGAUB5qiXTaDE+u45Giu932tsjV6fY2t5IF7Pgw0kCplus1m/RBPKn4q+XjYozm4qvXjd8Z0NByCNtp7jow52/0qksDaUaKDcElhoeQFERtzGsGRqUJL65I1uAyVEKlTw7qhDY3AVJOW/wBXrRBreqM+5eaFUyPPIa0CSwZUGaXs9XU5DsSImeKLgAXbYwIZPNv9krVVlVuIEcnm3eyVqqr6Tkj6rgy60ACWbnPN3fTyLshABom7SKyTefm9/IuDIV1Cgv2ZdHqiVZ5cI41zThmz5KG1KLs896WEKkkFac0evHHZ3AtNCQHDg4EKqWqTBTmcgtYve7BPAwgVOAeFAqI0e6WxdaqmlP2ZleHSeU1FPxQi03693EbtUav26NkMR0Joq3aGNxUaa81sKWvAdVXgV/8ASTqnIimGQFWK4rpOT36agH1nkjx9GO+1bkO9bMY7HI52RdhAHLEDn4KHdF4CVmF1doMu0cVL6e2vqsj4nFruHEdqpbXkGoyI3hPWkqkhrWavJf4o93DXsT1NVWbL0oe0Br2h3MHCUUst/wATqCpb9r+4U9aNrgetaK5HrwZ9FLr5DvZK1lZbecgMMlDUbN2mY8krUlR0nIjquDK7YKyTefm9/ImXWkDUhveht6W923tAFBS0TDwnkQxxqanMoV0bpt08Df5KSSQekvhjRlVx5f3Q+0Xu8+SA30nxQ8DOq6U6Olid/Iqte2LdM5xJcanmV6E6LSl1jgLtdmK+C88sbkV6J6PCllg822vgmtJeBNPO4F6d2SHYEvcGOPkjXERuA/FZLK1la4S2nCnpRPpLfbrTb3uqcLaxsG4NB3dpQW8pdyjtJ3sdHQz+LNMu1wdGY3MbNtBIHCraAgDjXsOSKWmMMqN/z803KrfkyvzDI6zOPVf1mcngZjvGit9vshOLCPk/Peic4J+90zI+k85faH7wMghVEU6SQ4bTK3g6noCGUVKWxI/JwrnalFcKLADYi0zubG/C4jqnQkbivSy8y236t32T6ivTS9KPGD3mfzm0/wATP7+RRXEb1JvL/E2n+Jn/AOxIo5TM7BHXGm5cC61lN9acV9X58VmAsimbvDxyXoeyuEdjaXZBsNTyoxeeoAXPYOLwPFwW+3vC6SAQDIObSR+4MHlAczSiXfk3yYjaIdmNo7Jz6vb9mpURsBkLAa1drXhmpt9SCWd1MmA4Wj/S3IKFarThcCN2ijzudFrGn+i4dFLg62MZYd60JrC4aHPXLhl3KB0OiDoGkaOFa8qj+yM3mcMEjm7mONK0yoTqE2ZyR1WHg8+37naJTxe71lDlJtpqT2qMQqSdiXJNEsr5aARrb9W/7LvUV6ZXmi2/Vv8Asn1Fel17BqP/2Q=="/>
          <p:cNvSpPr>
            <a:spLocks noChangeAspect="1" noChangeArrowheads="1"/>
          </p:cNvSpPr>
          <p:nvPr/>
        </p:nvSpPr>
        <p:spPr bwMode="auto">
          <a:xfrm>
            <a:off x="155575" y="-655638"/>
            <a:ext cx="11525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WFRQXGB4VFxcXFBcVGBgWGBcWGhocFBgYHCggGBwlHBcUIjEhJSksLi4uFx8zODMsNygtLiwBCgoKDg0OGxAQGy4kHCQ0Ly8sLCwvLCwsLCwsLSwsLSwsLCwsLCwsLCwsLCwsLCwsLCwsLCwsLCwsLCwsLCwrLP/AABEIAJAAeQMBIgACEQEDEQH/xAAcAAABBQEBAQAAAAAAAAAAAAAFAgMEBgcBCAD/xABFEAABAwEFBAUIBQoHAQAAAAABAAIDEQQFEiExE0FRYQYicYGRMnOhsbKz0vAjM3KUwQckQkNSY3SEotE0U2KCk7ThFP/EABkBAAMBAQEAAAAAAAAAAAAAAAIDBAEFAP/EACURAAMAAQMEAgIDAAAAAAAAAAABAhEDIUEEEjEyIlETYRRxof/aAAwDAQACEQMRAD8Amyzv2kpMs/10o/xEwAAmkAAAfQAAAUC6A857WcD+Jn+NNfrJfPze/kT5K5V3Xc9zqRE9q2G3vcMtrP8AeZ/jTMszxpLaD/Mz/Glh4zy70yRU57s0PfX2GtOfo42WQmm2tH3mf40bum7ZHnrS2ild9pn+NS+jvR8uAklFG6jiQrnBAKCmgTIVPdsVqVC2SRUrTdNKhsloNNfzmfU7h10Is13TSPI20zRuDrRODl/vV8ew7QkDt8VGt1kDnNOmdeSdv5yKWPoqNpsUjKh0k+XC0T5/1qOxrq0Ms/3if41bLXY9anfkgFosoxGo3+Vu76oW235DUrGcDLm8JJvvM3xphxNfrZ/vE/xpy0twEUNRvpn6Uy+QVGaBulyElL4Hw0/5s33mf4185pH62Y/zM/xrjJxuTrSDnUFZ319m9k/REvAObBI4SzghjiPzmeoOE0p11oG1PE+JWfX6CbPL5t3slX9WdK285I+pSTWDPg2j5eBmm9/IuTCgqfFLlcQZMv103v5FEmkyoNDxXPv2ZfHqht4yJrqinRS7dtO0HQdY93FDGs6qvv5PbFSN8n7RwjsH/pW6c91JGat9kNh+WzguA3N0ClsAK4dU4FQlmjnVTaG3xBQrTHSlFOkKiyuWamOA9NvIMtIy9KA29vyUbt81FX7XJqVK287HT05+G5yCy7RhqKFu/cUFtFmwPpUZ8QrDdDq1yPzx4qBfMYOoFRoqFuhFLD2BbxXfVLYaUSGtxBfR8N4Swjt7Sfm8vm3D+krQlnN5u+il4CN3slaKrek5Iuq4M7tMlXSD99N7+RR5GZhOSu+kl47ab38ibe6m/VQX7Muj1R9H4LXOj8AZZ4wP2QfFZGG0PPVafNfcdmsbZpScIY3QVNTQDJO6b2yI6rOEgsT1kvGqLY+n8ctTDBaZeJbGA0driaBCrZ+U8MNBC8Hm5hp4FG1WWT9hodomFWiupTUk4oTXRZ7dvT+O0TxteNnnmXGlO9O3l0whjdK3E00ILDWodXXMJVKs4wUTEYzksFrtAcTTPsQC8ZNUDd07OjIK864PQQSoUvSaR+WwB7JM/S1D+C0yn88duEXS5pwGih7aLlszJCpF29KcL9m9hYK51OmW8UViituIA1rwoU/sc+SZ6irwNPFO3RRBOA411TlqJLzQ56kJiodXLNJfkavA1bpSYpAP2H+yVqqya1sc2KX7DvZK1lWdJySdVwZo4fSTH9/N7+RMkElOyDrz8NvN7+TRdZx0C59v5Muj1QuyRVcGuOpzprTU0Ry+oW2q73tiD2kMxNa4l1aGtAe5BLM4Nka47nA91c1c7FGdkGNoSHHP/SDX1L2m8PJtynH7BN3xF1hhibRsZjFaOoTUZ5AbyqRfvRxwdiDXtYP0cIoOx1VoUt3mEGNzHOhJLmOYCSwE1LHNGdAdCOKHyNsUfWkLidwe15PcCEau09jJWm5wzP7L0bfK+FoBG0kwA8qVJ7gjfS/onHYHxPjONoeA4HLPd4q9dHoTNatsWOZFEzDEDQVLvKcQNMqBCvyl4XsIzrXq04hNVvbIn8aq6SW2DNp7M6U9XiScs6nmFIs1ne1wFSQCNdQn7vdC7KRrmv34QT6keslljaaxxyvO6rcI7y5erUpbBzpz5RXb6s4dOXbgwE8ydEqwAx5hxIOgU69oCMWLV5zpnyAHGgSA7C/CaZUp2EIlqZlIGdJd2WSLBajIcWhGRqa6KQH18oGvEIZd4IFdxcT6UTiFBlv4pVeQ8DN4PIhlAzGB3b5JWrLLLwiBhk3HA72StTVfSckfVcGeOb15ec03vpFGx6p54q+XfSab38ijuGdPRxXOvemXR6oXxqrp0Slxw5/oEj0Zej1KkPOaO9HL/Fma5jwSDVwIzoaUIPgFk+T1ptbBu/b4ETT2H0KjXXZn2yfaOrgByrorle8bZogaVDsJ50JCGyMmgj+gj2mHItxBtBXUZZryrjkdKxOwdtF7GCPrso1raAj8VSL56RtkIwipBqEbt1slfEeo14ORwyZg7wRTcqLbBVxIYR3ps7vDAWJ8Ee8S5z9oAA7kptlvp2GhOiHNtWLKhI47lMggGzoRmT+KbSWPkgU9/iEmzYwCeP4qPaYauLgSXeTyHNKBoA1uo0UyywkdcihI38Ur13C/sXZ4gGgbhl2pM/LROPtIbnRRY3EkudovfsUdt4GxkH7t3slaosit8tYpN3Uf7JWuq3pOSPquDMpJaSTD9/N7+RONGpUa0R1kmz/XzV/55NE/C/jouffsy6PVHGc9Akymp5fOifYK1oFyaPnkg5CD/RufHHgOrDTuOY/FWGAUB5qiXTaDE+u45Giu932tsjV6fY2t5IF7Pgw0kCplus1m/RBPKn4q+XjYozm4qvXjd8Z0NByCNtp7jow52/0qksDaUaKDcElhoeQFERtzGsGRqUJL65I1uAyVEKlTw7qhDY3AVJOW/wBXrRBreqM+5eaFUyPPIa0CSwZUGaXs9XU5DsSImeKLgAXbYwIZPNv9krVVlVuIEcnm3eyVqqr6Tkj6rgy60ACWbnPN3fTyLshABom7SKyTefm9/IuDIV1Cgv2ZdHqiVZ5cI41zThmz5KG1KLs896WEKkkFac0evHHZ3AtNCQHDg4EKqWqTBTmcgtYve7BPAwgVOAeFAqI0e6WxdaqmlP2ZleHSeU1FPxQi03693EbtUav26NkMR0Joq3aGNxUaa81sKWvAdVXgV/8ASTqnIimGQFWK4rpOT36agH1nkjx9GO+1bkO9bMY7HI52RdhAHLEDn4KHdF4CVmF1doMu0cVL6e2vqsj4nFruHEdqpbXkGoyI3hPWkqkhrWavJf4o93DXsT1NVWbL0oe0Br2h3MHCUUst/wATqCpb9r+4U9aNrgetaK5HrwZ9FLr5DvZK1lZbecgMMlDUbN2mY8krUlR0nIjquDK7YKyTefm9/ImXWkDUhveht6W923tAFBS0TDwnkQxxqanMoV0bpt08Df5KSSQekvhjRlVx5f3Q+0Xu8+SA30nxQ8DOq6U6Olid/Iqte2LdM5xJcanmV6E6LSl1jgLtdmK+C88sbkV6J6PCllg822vgmtJeBNPO4F6d2SHYEvcGOPkjXERuA/FZLK1la4S2nCnpRPpLfbrTb3uqcLaxsG4NB3dpQW8pdyjtJ3sdHQz+LNMu1wdGY3MbNtBIHCraAgDjXsOSKWmMMqN/z803KrfkyvzDI6zOPVf1mcngZjvGit9vshOLCPk/Peic4J+90zI+k85faH7wMghVEU6SQ4bTK3g6noCGUVKWxI/JwrnalFcKLADYi0zubG/C4jqnQkbivSy8y236t32T6ivTS9KPGD3mfzm0/wATP7+RRXEb1JvL/E2n+Jn/AOxIo5TM7BHXGm5cC61lN9acV9X58VmAsimbvDxyXoeyuEdjaXZBsNTyoxeeoAXPYOLwPFwW+3vC6SAQDIObSR+4MHlAczSiXfk3yYjaIdmNo7Jz6vb9mpURsBkLAa1drXhmpt9SCWd1MmA4Wj/S3IKFarThcCN2ijzudFrGn+i4dFLg62MZYd60JrC4aHPXLhl3KB0OiDoGkaOFa8qj+yM3mcMEjm7mONK0yoTqE2ZyR1WHg8+37naJTxe71lDlJtpqT2qMQqSdiXJNEsr5aARrb9W/7LvUV6ZXmi2/Vv8Asn1Fel17BqP/2Q=="/>
          <p:cNvSpPr>
            <a:spLocks noChangeAspect="1" noChangeArrowheads="1"/>
          </p:cNvSpPr>
          <p:nvPr/>
        </p:nvSpPr>
        <p:spPr bwMode="auto">
          <a:xfrm>
            <a:off x="307975" y="-503238"/>
            <a:ext cx="11525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hQWFRQXGB4VFxcXFBcVGBgWGBcWGhocFBgYHCggGBwlHBcUIjEhJSksLi4uFx8zODMsNygtLiwBCgoKDg0OGxAQGy4kHCQ0Ly8sLCwvLCwsLCwsLSwsLSwsLCwsLCwsLCwsLCwsLCwsLCwsLCwsLCwsLCwsLCwrLP/AABEIAJAAeQMBIgACEQEDEQH/xAAcAAABBQEBAQAAAAAAAAAAAAAFAgMEBgcBCAD/xABFEAABAwEFBAUIBQoHAQAAAAABAAIDEQQFEiExE0FRYQYicYGRMnOhsbKz0vAjM3KUwQckQkNSY3SEotE0U2KCk7ThFP/EABkBAAMBAQEAAAAAAAAAAAAAAAIDBAEFAP/EACURAAMAAQMEAgIDAAAAAAAAAAABAhEDIUEEEjEyIlETYRRxof/aAAwDAQACEQMRAD8Amyzv2kpMs/10o/xEwAAmkAAAfQAAAUC6A857WcD+Jn+NNfrJfPze/kT5K5V3Xc9zqRE9q2G3vcMtrP8AeZ/jTMszxpLaD/Mz/Glh4zy70yRU57s0PfX2GtOfo42WQmm2tH3mf40bum7ZHnrS2ild9pn+NS+jvR8uAklFG6jiQrnBAKCmgTIVPdsVqVC2SRUrTdNKhsloNNfzmfU7h10Is13TSPI20zRuDrRODl/vV8ew7QkDt8VGt1kDnNOmdeSdv5yKWPoqNpsUjKh0k+XC0T5/1qOxrq0Ms/3if41bLXY9anfkgFosoxGo3+Vu76oW235DUrGcDLm8JJvvM3xphxNfrZ/vE/xpy0twEUNRvpn6Uy+QVGaBulyElL4Hw0/5s33mf4185pH62Y/zM/xrjJxuTrSDnUFZ319m9k/REvAObBI4SzghjiPzmeoOE0p11oG1PE+JWfX6CbPL5t3slX9WdK285I+pSTWDPg2j5eBmm9/IuTCgqfFLlcQZMv103v5FEmkyoNDxXPv2ZfHqht4yJrqinRS7dtO0HQdY93FDGs6qvv5PbFSN8n7RwjsH/pW6c91JGat9kNh+WzguA3N0ClsAK4dU4FQlmjnVTaG3xBQrTHSlFOkKiyuWamOA9NvIMtIy9KA29vyUbt81FX7XJqVK287HT05+G5yCy7RhqKFu/cUFtFmwPpUZ8QrDdDq1yPzx4qBfMYOoFRoqFuhFLD2BbxXfVLYaUSGtxBfR8N4Swjt7Sfm8vm3D+krQlnN5u+il4CN3slaKrek5Iuq4M7tMlXSD99N7+RR5GZhOSu+kl47ab38ibe6m/VQX7Muj1R9H4LXOj8AZZ4wP2QfFZGG0PPVafNfcdmsbZpScIY3QVNTQDJO6b2yI6rOEgsT1kvGqLY+n8ctTDBaZeJbGA0driaBCrZ+U8MNBC8Hm5hp4FG1WWT9hodomFWiupTUk4oTXRZ7dvT+O0TxteNnnmXGlO9O3l0whjdK3E00ILDWodXXMJVKs4wUTEYzksFrtAcTTPsQC8ZNUDd07OjIK864PQQSoUvSaR+WwB7JM/S1D+C0yn88duEXS5pwGih7aLlszJCpF29KcL9m9hYK51OmW8UViituIA1rwoU/sc+SZ6irwNPFO3RRBOA411TlqJLzQ56kJiodXLNJfkavA1bpSYpAP2H+yVqqya1sc2KX7DvZK1lWdJySdVwZo4fSTH9/N7+RMkElOyDrz8NvN7+TRdZx0C59v5Muj1QuyRVcGuOpzprTU0Ry+oW2q73tiD2kMxNa4l1aGtAe5BLM4Nka47nA91c1c7FGdkGNoSHHP/SDX1L2m8PJtynH7BN3xF1hhibRsZjFaOoTUZ5AbyqRfvRxwdiDXtYP0cIoOx1VoUt3mEGNzHOhJLmOYCSwE1LHNGdAdCOKHyNsUfWkLidwe15PcCEau09jJWm5wzP7L0bfK+FoBG0kwA8qVJ7gjfS/onHYHxPjONoeA4HLPd4q9dHoTNatsWOZFEzDEDQVLvKcQNMqBCvyl4XsIzrXq04hNVvbIn8aq6SW2DNp7M6U9XiScs6nmFIs1ne1wFSQCNdQn7vdC7KRrmv34QT6keslljaaxxyvO6rcI7y5erUpbBzpz5RXb6s4dOXbgwE8ydEqwAx5hxIOgU69oCMWLV5zpnyAHGgSA7C/CaZUp2EIlqZlIGdJd2WSLBajIcWhGRqa6KQH18oGvEIZd4IFdxcT6UTiFBlv4pVeQ8DN4PIhlAzGB3b5JWrLLLwiBhk3HA72StTVfSckfVcGeOb15ec03vpFGx6p54q+XfSab38ijuGdPRxXOvemXR6oXxqrp0Slxw5/oEj0Zej1KkPOaO9HL/Fma5jwSDVwIzoaUIPgFk+T1ptbBu/b4ETT2H0KjXXZn2yfaOrgByrorle8bZogaVDsJ50JCGyMmgj+gj2mHItxBtBXUZZryrjkdKxOwdtF7GCPrso1raAj8VSL56RtkIwipBqEbt1slfEeo14ORwyZg7wRTcqLbBVxIYR3ps7vDAWJ8Ee8S5z9oAA7kptlvp2GhOiHNtWLKhI47lMggGzoRmT+KbSWPkgU9/iEmzYwCeP4qPaYauLgSXeTyHNKBoA1uo0UyywkdcihI38Ur13C/sXZ4gGgbhl2pM/LROPtIbnRRY3EkudovfsUdt4GxkH7t3slaosit8tYpN3Uf7JWuq3pOSPquDMpJaSTD9/N7+RONGpUa0R1kmz/XzV/55NE/C/jouffsy6PVHGc9Akymp5fOifYK1oFyaPnkg5CD/RufHHgOrDTuOY/FWGAUB5qiXTaDE+u45Giu932tsjV6fY2t5IF7Pgw0kCplus1m/RBPKn4q+XjYozm4qvXjd8Z0NByCNtp7jow52/0qksDaUaKDcElhoeQFERtzGsGRqUJL65I1uAyVEKlTw7qhDY3AVJOW/wBXrRBreqM+5eaFUyPPIa0CSwZUGaXs9XU5DsSImeKLgAXbYwIZPNv9krVVlVuIEcnm3eyVqqr6Tkj6rgy60ACWbnPN3fTyLshABom7SKyTefm9/IuDIV1Cgv2ZdHqiVZ5cI41zThmz5KG1KLs896WEKkkFac0evHHZ3AtNCQHDg4EKqWqTBTmcgtYve7BPAwgVOAeFAqI0e6WxdaqmlP2ZleHSeU1FPxQi03693EbtUav26NkMR0Joq3aGNxUaa81sKWvAdVXgV/8ASTqnIimGQFWK4rpOT36agH1nkjx9GO+1bkO9bMY7HI52RdhAHLEDn4KHdF4CVmF1doMu0cVL6e2vqsj4nFruHEdqpbXkGoyI3hPWkqkhrWavJf4o93DXsT1NVWbL0oe0Br2h3MHCUUst/wATqCpb9r+4U9aNrgetaK5HrwZ9FLr5DvZK1lZbecgMMlDUbN2mY8krUlR0nIjquDK7YKyTefm9/ImXWkDUhveht6W923tAFBS0TDwnkQxxqanMoV0bpt08Df5KSSQekvhjRlVx5f3Q+0Xu8+SA30nxQ8DOq6U6Olid/Iqte2LdM5xJcanmV6E6LSl1jgLtdmK+C88sbkV6J6PCllg822vgmtJeBNPO4F6d2SHYEvcGOPkjXERuA/FZLK1la4S2nCnpRPpLfbrTb3uqcLaxsG4NB3dpQW8pdyjtJ3sdHQz+LNMu1wdGY3MbNtBIHCraAgDjXsOSKWmMMqN/z803KrfkyvzDI6zOPVf1mcngZjvGit9vshOLCPk/Peic4J+90zI+k85faH7wMghVEU6SQ4bTK3g6noCGUVKWxI/JwrnalFcKLADYi0zubG/C4jqnQkbivSy8y236t32T6ivTS9KPGD3mfzm0/wATP7+RRXEb1JvL/E2n+Jn/AOxIo5TM7BHXGm5cC61lN9acV9X58VmAsimbvDxyXoeyuEdjaXZBsNTyoxeeoAXPYOLwPFwW+3vC6SAQDIObSR+4MHlAczSiXfk3yYjaIdmNo7Jz6vb9mpURsBkLAa1drXhmpt9SCWd1MmA4Wj/S3IKFarThcCN2ijzudFrGn+i4dFLg62MZYd60JrC4aHPXLhl3KB0OiDoGkaOFa8qj+yM3mcMEjm7mONK0yoTqE2ZyR1WHg8+37naJTxe71lDlJtpqT2qMQqSdiXJNEsr5aARrb9W/7LvUV6ZXmi2/Vv8Asn1Fel17BqP/2Q=="/>
          <p:cNvSpPr>
            <a:spLocks noChangeAspect="1" noChangeArrowheads="1"/>
          </p:cNvSpPr>
          <p:nvPr/>
        </p:nvSpPr>
        <p:spPr bwMode="auto">
          <a:xfrm>
            <a:off x="460375" y="-350838"/>
            <a:ext cx="11525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hQWFRQXGB4VFxcXFBcVGBgWGBcWGhocFBgYHCggGBwlHBcUIjEhJSksLi4uFx8zODMsNygtLiwBCgoKDg0OGxAQGy4kHCQ0Ly8sLCwvLCwsLCwsLSwsLSwsLCwsLCwsLCwsLCwsLCwsLCwsLCwsLCwsLCwsLCwrLP/AABEIAJAAeQMBIgACEQEDEQH/xAAcAAABBQEBAQAAAAAAAAAAAAAFAgMEBgcBCAD/xABFEAABAwEFBAUIBQoHAQAAAAABAAIDEQQFEiExE0FRYQYicYGRMnOhsbKz0vAjM3KUwQckQkNSY3SEotE0U2KCk7ThFP/EABkBAAMBAQEAAAAAAAAAAAAAAAIDBAEFAP/EACURAAMAAQMEAgIDAAAAAAAAAAABAhEDIUEEEjEyIlETYRRxof/aAAwDAQACEQMRAD8Amyzv2kpMs/10o/xEwAAmkAAAfQAAAUC6A857WcD+Jn+NNfrJfPze/kT5K5V3Xc9zqRE9q2G3vcMtrP8AeZ/jTMszxpLaD/Mz/Glh4zy70yRU57s0PfX2GtOfo42WQmm2tH3mf40bum7ZHnrS2ild9pn+NS+jvR8uAklFG6jiQrnBAKCmgTIVPdsVqVC2SRUrTdNKhsloNNfzmfU7h10Is13TSPI20zRuDrRODl/vV8ew7QkDt8VGt1kDnNOmdeSdv5yKWPoqNpsUjKh0k+XC0T5/1qOxrq0Ms/3if41bLXY9anfkgFosoxGo3+Vu76oW235DUrGcDLm8JJvvM3xphxNfrZ/vE/xpy0twEUNRvpn6Uy+QVGaBulyElL4Hw0/5s33mf4185pH62Y/zM/xrjJxuTrSDnUFZ319m9k/REvAObBI4SzghjiPzmeoOE0p11oG1PE+JWfX6CbPL5t3slX9WdK285I+pSTWDPg2j5eBmm9/IuTCgqfFLlcQZMv103v5FEmkyoNDxXPv2ZfHqht4yJrqinRS7dtO0HQdY93FDGs6qvv5PbFSN8n7RwjsH/pW6c91JGat9kNh+WzguA3N0ClsAK4dU4FQlmjnVTaG3xBQrTHSlFOkKiyuWamOA9NvIMtIy9KA29vyUbt81FX7XJqVK287HT05+G5yCy7RhqKFu/cUFtFmwPpUZ8QrDdDq1yPzx4qBfMYOoFRoqFuhFLD2BbxXfVLYaUSGtxBfR8N4Swjt7Sfm8vm3D+krQlnN5u+il4CN3slaKrek5Iuq4M7tMlXSD99N7+RR5GZhOSu+kl47ab38ibe6m/VQX7Muj1R9H4LXOj8AZZ4wP2QfFZGG0PPVafNfcdmsbZpScIY3QVNTQDJO6b2yI6rOEgsT1kvGqLY+n8ctTDBaZeJbGA0driaBCrZ+U8MNBC8Hm5hp4FG1WWT9hodomFWiupTUk4oTXRZ7dvT+O0TxteNnnmXGlO9O3l0whjdK3E00ILDWodXXMJVKs4wUTEYzksFrtAcTTPsQC8ZNUDd07OjIK864PQQSoUvSaR+WwB7JM/S1D+C0yn88duEXS5pwGih7aLlszJCpF29KcL9m9hYK51OmW8UViituIA1rwoU/sc+SZ6irwNPFO3RRBOA411TlqJLzQ56kJiodXLNJfkavA1bpSYpAP2H+yVqqya1sc2KX7DvZK1lWdJySdVwZo4fSTH9/N7+RMkElOyDrz8NvN7+TRdZx0C59v5Muj1QuyRVcGuOpzprTU0Ry+oW2q73tiD2kMxNa4l1aGtAe5BLM4Nka47nA91c1c7FGdkGNoSHHP/SDX1L2m8PJtynH7BN3xF1hhibRsZjFaOoTUZ5AbyqRfvRxwdiDXtYP0cIoOx1VoUt3mEGNzHOhJLmOYCSwE1LHNGdAdCOKHyNsUfWkLidwe15PcCEau09jJWm5wzP7L0bfK+FoBG0kwA8qVJ7gjfS/onHYHxPjONoeA4HLPd4q9dHoTNatsWOZFEzDEDQVLvKcQNMqBCvyl4XsIzrXq04hNVvbIn8aq6SW2DNp7M6U9XiScs6nmFIs1ne1wFSQCNdQn7vdC7KRrmv34QT6keslljaaxxyvO6rcI7y5erUpbBzpz5RXb6s4dOXbgwE8ydEqwAx5hxIOgU69oCMWLV5zpnyAHGgSA7C/CaZUp2EIlqZlIGdJd2WSLBajIcWhGRqa6KQH18oGvEIZd4IFdxcT6UTiFBlv4pVeQ8DN4PIhlAzGB3b5JWrLLLwiBhk3HA72StTVfSckfVcGeOb15ec03vpFGx6p54q+XfSab38ijuGdPRxXOvemXR6oXxqrp0Slxw5/oEj0Zej1KkPOaO9HL/Fma5jwSDVwIzoaUIPgFk+T1ptbBu/b4ETT2H0KjXXZn2yfaOrgByrorle8bZogaVDsJ50JCGyMmgj+gj2mHItxBtBXUZZryrjkdKxOwdtF7GCPrso1raAj8VSL56RtkIwipBqEbt1slfEeo14ORwyZg7wRTcqLbBVxIYR3ps7vDAWJ8Ee8S5z9oAA7kptlvp2GhOiHNtWLKhI47lMggGzoRmT+KbSWPkgU9/iEmzYwCeP4qPaYauLgSXeTyHNKBoA1uo0UyywkdcihI38Ur13C/sXZ4gGgbhl2pM/LROPtIbnRRY3EkudovfsUdt4GxkH7t3slaosit8tYpN3Uf7JWuq3pOSPquDMpJaSTD9/N7+RONGpUa0R1kmz/XzV/55NE/C/jouffsy6PVHGc9Akymp5fOifYK1oFyaPnkg5CD/RufHHgOrDTuOY/FWGAUB5qiXTaDE+u45Giu932tsjV6fY2t5IF7Pgw0kCplus1m/RBPKn4q+XjYozm4qvXjd8Z0NByCNtp7jow52/0qksDaUaKDcElhoeQFERtzGsGRqUJL65I1uAyVEKlTw7qhDY3AVJOW/wBXrRBreqM+5eaFUyPPIa0CSwZUGaXs9XU5DsSImeKLgAXbYwIZPNv9krVVlVuIEcnm3eyVqqr6Tkj6rgy60ACWbnPN3fTyLshABom7SKyTefm9/IuDIV1Cgv2ZdHqiVZ5cI41zThmz5KG1KLs896WEKkkFac0evHHZ3AtNCQHDg4EKqWqTBTmcgtYve7BPAwgVOAeFAqI0e6WxdaqmlP2ZleHSeU1FPxQi03693EbtUav26NkMR0Joq3aGNxUaa81sKWvAdVXgV/8ASTqnIimGQFWK4rpOT36agH1nkjx9GO+1bkO9bMY7HI52RdhAHLEDn4KHdF4CVmF1doMu0cVL6e2vqsj4nFruHEdqpbXkGoyI3hPWkqkhrWavJf4o93DXsT1NVWbL0oe0Br2h3MHCUUst/wATqCpb9r+4U9aNrgetaK5HrwZ9FLr5DvZK1lZbecgMMlDUbN2mY8krUlR0nIjquDK7YKyTefm9/ImXWkDUhveht6W923tAFBS0TDwnkQxxqanMoV0bpt08Df5KSSQekvhjRlVx5f3Q+0Xu8+SA30nxQ8DOq6U6Olid/Iqte2LdM5xJcanmV6E6LSl1jgLtdmK+C88sbkV6J6PCllg822vgmtJeBNPO4F6d2SHYEvcGOPkjXERuA/FZLK1la4S2nCnpRPpLfbrTb3uqcLaxsG4NB3dpQW8pdyjtJ3sdHQz+LNMu1wdGY3MbNtBIHCraAgDjXsOSKWmMMqN/z803KrfkyvzDI6zOPVf1mcngZjvGit9vshOLCPk/Peic4J+90zI+k85faH7wMghVEU6SQ4bTK3g6noCGUVKWxI/JwrnalFcKLADYi0zubG/C4jqnQkbivSy8y236t32T6ivTS9KPGD3mfzm0/wATP7+RRXEb1JvL/E2n+Jn/AOxIo5TM7BHXGm5cC61lN9acV9X58VmAsimbvDxyXoeyuEdjaXZBsNTyoxeeoAXPYOLwPFwW+3vC6SAQDIObSR+4MHlAczSiXfk3yYjaIdmNo7Jz6vb9mpURsBkLAa1drXhmpt9SCWd1MmA4Wj/S3IKFarThcCN2ijzudFrGn+i4dFLg62MZYd60JrC4aHPXLhl3KB0OiDoGkaOFa8qj+yM3mcMEjm7mONK0yoTqE2ZyR1WHg8+37naJTxe71lDlJtpqT2qMQqSdiXJNEsr5aARrb9W/7LvUV6ZXmi2/Vv8Asn1Fel17BqP/2Q=="/>
          <p:cNvSpPr>
            <a:spLocks noChangeAspect="1" noChangeArrowheads="1"/>
          </p:cNvSpPr>
          <p:nvPr/>
        </p:nvSpPr>
        <p:spPr bwMode="auto">
          <a:xfrm>
            <a:off x="612775" y="-198438"/>
            <a:ext cx="11525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http://t1.gstatic.com/images?q=tbn:ANd9GcQi4a4R0gjEYNTJ3ukRR03EabIf3yo4P0va8jgDNTyHZg2p8wAA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92" y="4495800"/>
            <a:ext cx="1447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5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Learning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09800"/>
            <a:ext cx="5638800" cy="2362200"/>
          </a:xfrm>
        </p:spPr>
        <p:txBody>
          <a:bodyPr/>
          <a:lstStyle/>
          <a:p>
            <a:r>
              <a:rPr lang="en-US" dirty="0" smtClean="0"/>
              <a:t>Cognitive </a:t>
            </a:r>
            <a:r>
              <a:rPr lang="ja-JP" altLang="en-US" b="1" dirty="0"/>
              <a:t>认知领域</a:t>
            </a:r>
            <a:endParaRPr lang="en-US" dirty="0" smtClean="0"/>
          </a:p>
          <a:p>
            <a:r>
              <a:rPr lang="en-US" dirty="0" smtClean="0"/>
              <a:t>Affective </a:t>
            </a:r>
            <a:r>
              <a:rPr lang="ja-JP" altLang="en-US" b="1" dirty="0"/>
              <a:t>情感范畴</a:t>
            </a:r>
            <a:endParaRPr lang="ja-JP" altLang="en-US" dirty="0"/>
          </a:p>
          <a:p>
            <a:r>
              <a:rPr lang="en-US" dirty="0" smtClean="0"/>
              <a:t>Psycho-motor </a:t>
            </a:r>
            <a:r>
              <a:rPr lang="ja-JP" altLang="en-US" b="1" dirty="0"/>
              <a:t>技能领域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hQWFRQXGB4VFxcXFBcVGBgWGBcWGhocFBgYHCggGBwlHBcUIjEhJSksLi4uFx8zODMsNygtLiwBCgoKDg0OGxAQGy4kHCQ0Ly8sLCwvLCwsLCwsLSwsLSwsLCwsLCwsLCwsLCwsLCwsLCwsLCwsLCwsLCwsLCwrLP/AABEIAJAAeQMBIgACEQEDEQH/xAAcAAABBQEBAQAAAAAAAAAAAAAFAgMEBgcBCAD/xABFEAABAwEFBAUIBQoHAQAAAAABAAIDEQQFEiExE0FRYQYicYGRMnOhsbKz0vAjM3KUwQckQkNSY3SEotE0U2KCk7ThFP/EABkBAAMBAQEAAAAAAAAAAAAAAAIDBAEFAP/EACURAAMAAQMEAgIDAAAAAAAAAAABAhEDIUEEEjEyIlETYRRxof/aAAwDAQACEQMRAD8Amyzv2kpMs/10o/xEwAAmkAAAfQAAAUC6A857WcD+Jn+NNfrJfPze/kT5K5V3Xc9zqRE9q2G3vcMtrP8AeZ/jTMszxpLaD/Mz/Glh4zy70yRU57s0PfX2GtOfo42WQmm2tH3mf40bum7ZHnrS2ild9pn+NS+jvR8uAklFG6jiQrnBAKCmgTIVPdsVqVC2SRUrTdNKhsloNNfzmfU7h10Is13TSPI20zRuDrRODl/vV8ew7QkDt8VGt1kDnNOmdeSdv5yKWPoqNpsUjKh0k+XC0T5/1qOxrq0Ms/3if41bLXY9anfkgFosoxGo3+Vu76oW235DUrGcDLm8JJvvM3xphxNfrZ/vE/xpy0twEUNRvpn6Uy+QVGaBulyElL4Hw0/5s33mf4185pH62Y/zM/xrjJxuTrSDnUFZ319m9k/REvAObBI4SzghjiPzmeoOE0p11oG1PE+JWfX6CbPL5t3slX9WdK285I+pSTWDPg2j5eBmm9/IuTCgqfFLlcQZMv103v5FEmkyoNDxXPv2ZfHqht4yJrqinRS7dtO0HQdY93FDGs6qvv5PbFSN8n7RwjsH/pW6c91JGat9kNh+WzguA3N0ClsAK4dU4FQlmjnVTaG3xBQrTHSlFOkKiyuWamOA9NvIMtIy9KA29vyUbt81FX7XJqVK287HT05+G5yCy7RhqKFu/cUFtFmwPpUZ8QrDdDq1yPzx4qBfMYOoFRoqFuhFLD2BbxXfVLYaUSGtxBfR8N4Swjt7Sfm8vm3D+krQlnN5u+il4CN3slaKrek5Iuq4M7tMlXSD99N7+RR5GZhOSu+kl47ab38ibe6m/VQX7Muj1R9H4LXOj8AZZ4wP2QfFZGG0PPVafNfcdmsbZpScIY3QVNTQDJO6b2yI6rOEgsT1kvGqLY+n8ctTDBaZeJbGA0driaBCrZ+U8MNBC8Hm5hp4FG1WWT9hodomFWiupTUk4oTXRZ7dvT+O0TxteNnnmXGlO9O3l0whjdK3E00ILDWodXXMJVKs4wUTEYzksFrtAcTTPsQC8ZNUDd07OjIK864PQQSoUvSaR+WwB7JM/S1D+C0yn88duEXS5pwGih7aLlszJCpF29KcL9m9hYK51OmW8UViituIA1rwoU/sc+SZ6irwNPFO3RRBOA411TlqJLzQ56kJiodXLNJfkavA1bpSYpAP2H+yVqqya1sc2KX7DvZK1lWdJySdVwZo4fSTH9/N7+RMkElOyDrz8NvN7+TRdZx0C59v5Muj1QuyRVcGuOpzprTU0Ry+oW2q73tiD2kMxNa4l1aGtAe5BLM4Nka47nA91c1c7FGdkGNoSHHP/SDX1L2m8PJtynH7BN3xF1hhibRsZjFaOoTUZ5AbyqRfvRxwdiDXtYP0cIoOx1VoUt3mEGNzHOhJLmOYCSwE1LHNGdAdCOKHyNsUfWkLidwe15PcCEau09jJWm5wzP7L0bfK+FoBG0kwA8qVJ7gjfS/onHYHxPjONoeA4HLPd4q9dHoTNatsWOZFEzDEDQVLvKcQNMqBCvyl4XsIzrXq04hNVvbIn8aq6SW2DNp7M6U9XiScs6nmFIs1ne1wFSQCNdQn7vdC7KRrmv34QT6keslljaaxxyvO6rcI7y5erUpbBzpz5RXb6s4dOXbgwE8ydEqwAx5hxIOgU69oCMWLV5zpnyAHGgSA7C/CaZUp2EIlqZlIGdJd2WSLBajIcWhGRqa6KQH18oGvEIZd4IFdxcT6UTiFBlv4pVeQ8DN4PIhlAzGB3b5JWrLLLwiBhk3HA72StTVfSckfVcGeOb15ec03vpFGx6p54q+XfSab38ijuGdPRxXOvemXR6oXxqrp0Slxw5/oEj0Zej1KkPOaO9HL/Fma5jwSDVwIzoaUIPgFk+T1ptbBu/b4ETT2H0KjXXZn2yfaOrgByrorle8bZogaVDsJ50JCGyMmgj+gj2mHItxBtBXUZZryrjkdKxOwdtF7GCPrso1raAj8VSL56RtkIwipBqEbt1slfEeo14ORwyZg7wRTcqLbBVxIYR3ps7vDAWJ8Ee8S5z9oAA7kptlvp2GhOiHNtWLKhI47lMggGzoRmT+KbSWPkgU9/iEmzYwCeP4qPaYauLgSXeTyHNKBoA1uo0UyywkdcihI38Ur13C/sXZ4gGgbhl2pM/LROPtIbnRRY3EkudovfsUdt4GxkH7t3slaosit8tYpN3Uf7JWuq3pOSPquDMpJaSTD9/N7+RONGpUa0R1kmz/XzV/55NE/C/jouffsy6PVHGc9Akymp5fOifYK1oFyaPnkg5CD/RufHHgOrDTuOY/FWGAUB5qiXTaDE+u45Giu932tsjV6fY2t5IF7Pgw0kCplus1m/RBPKn4q+XjYozm4qvXjd8Z0NByCNtp7jow52/0qksDaUaKDcElhoeQFERtzGsGRqUJL65I1uAyVEKlTw7qhDY3AVJOW/wBXrRBreqM+5eaFUyPPIa0CSwZUGaXs9XU5DsSImeKLgAXbYwIZPNv9krVVlVuIEcnm3eyVqqr6Tkj6rgy60ACWbnPN3fTyLshABom7SKyTefm9/IuDIV1Cgv2ZdHqiVZ5cI41zThmz5KG1KLs896WEKkkFac0evHHZ3AtNCQHDg4EKqWqTBTmcgtYve7BPAwgVOAeFAqI0e6WxdaqmlP2ZleHSeU1FPxQi03693EbtUav26NkMR0Joq3aGNxUaa81sKWvAdVXgV/8ASTqnIimGQFWK4rpOT36agH1nkjx9GO+1bkO9bMY7HI52RdhAHLEDn4KHdF4CVmF1doMu0cVL6e2vqsj4nFruHEdqpbXkGoyI3hPWkqkhrWavJf4o93DXsT1NVWbL0oe0Br2h3MHCUUst/wATqCpb9r+4U9aNrgetaK5HrwZ9FLr5DvZK1lZbecgMMlDUbN2mY8krUlR0nIjquDK7YKyTefm9/ImXWkDUhveht6W923tAFBS0TDwnkQxxqanMoV0bpt08Df5KSSQekvhjRlVx5f3Q+0Xu8+SA30nxQ8DOq6U6Olid/Iqte2LdM5xJcanmV6E6LSl1jgLtdmK+C88sbkV6J6PCllg822vgmtJeBNPO4F6d2SHYEvcGOPkjXERuA/FZLK1la4S2nCnpRPpLfbrTb3uqcLaxsG4NB3dpQW8pdyjtJ3sdHQz+LNMu1wdGY3MbNtBIHCraAgDjXsOSKWmMMqN/z803KrfkyvzDI6zOPVf1mcngZjvGit9vshOLCPk/Peic4J+90zI+k85faH7wMghVEU6SQ4bTK3g6noCGUVKWxI/JwrnalFcKLADYi0zubG/C4jqnQkbivSy8y236t32T6ivTS9KPGD3mfzm0/wATP7+RRXEb1JvL/E2n+Jn/AOxIo5TM7BHXGm5cC61lN9acV9X58VmAsimbvDxyXoeyuEdjaXZBsNTyoxeeoAXPYOLwPFwW+3vC6SAQDIObSR+4MHlAczSiXfk3yYjaIdmNo7Jz6vb9mpURsBkLAa1drXhmpt9SCWd1MmA4Wj/S3IKFarThcCN2ijzudFrGn+i4dFLg62MZYd60JrC4aHPXLhl3KB0OiDoGkaOFa8qj+yM3mcMEjm7mONK0yoTqE2ZyR1WHg8+37naJTxe71lDlJtpqT2qMQqSdiXJNEsr5aARrb9W/7LvUV6ZXmi2/Vv8Asn1Fel17BqP/2Q=="/>
          <p:cNvSpPr>
            <a:spLocks noChangeAspect="1" noChangeArrowheads="1"/>
          </p:cNvSpPr>
          <p:nvPr/>
        </p:nvSpPr>
        <p:spPr bwMode="auto">
          <a:xfrm>
            <a:off x="155575" y="-655638"/>
            <a:ext cx="11525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9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Learning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gramconsulting.com/wp-content/uploads/2009/02/bloom_taxonomy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644650"/>
            <a:ext cx="7771095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32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Taxonomy and New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2.odu.edu/educ/roverbau/Bloom/fx_Bloom-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6" y="2057400"/>
            <a:ext cx="3791574" cy="32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powernetwork.com/pamschmidt/files/2012/08/blooms-taxonomy-1k4snj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55" y="2057400"/>
            <a:ext cx="4461866" cy="32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3151" y="5638800"/>
            <a:ext cx="391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Higher Order Thinking Skills (HOTS)</a:t>
            </a:r>
          </a:p>
        </p:txBody>
      </p:sp>
    </p:spTree>
    <p:extLst>
      <p:ext uri="{BB962C8B-B14F-4D97-AF65-F5344CB8AC3E}">
        <p14:creationId xmlns:p14="http://schemas.microsoft.com/office/powerpoint/2010/main" val="266892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trainiac.com/wp-content/uploads/2011/10/Blooms-Tax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27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5744308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www.trainiac.com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3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hQWFBQUFhcVFBQWFBUUFBQYFRUXFhQXFRQYHCggGBolHBQUITEhJSkrLi4uFx8zODMsNygtLisBCgoKDg0OGxAQGywkHyUsLCwsLywsLCwsNC8sLC8sLCwsLywsLCwsLCwsLCwsLCwsNCwsLCwsLSwsLCwsLCwsLP/AABEIAQMAwwMBIgACEQEDEQH/xAAbAAABBQEBAAAAAAAAAAAAAAAAAgMEBQYBB//EAD8QAAIBAgMFBgMGAwgCAwAAAAECAAMRBBIhBSIxQVEGE2FxgZEyobEjQlJywdGSsvAHFBUzYoKi4Rbic5PS/8QAGwEAAQUBAQAAAAAAAAAAAAAAAQACAwQGBQf/xAAzEQACAQIFAgQEBAcBAAAAAAAAAQIDEQQFEiExQVFhcYGxEzIzwSKR0eEjNHKhsvDxQv/aAAwDAQACEQMRAD8AuCI2RHQZwiaNMxDVxozkURExxG0EIQiAKVpKo1ZDilaNlG5JCelk7hqOEU6giNUasc4eUi4LSaa8CHUp2jUsaiAiQqiWkkZXK9SnbcRCclxsbAXs7f7R+sZXrxow1SJMLhp4iooR9fBDGG2WxF20HTnDEYLLwH1/eahKci4ygJwKuOrTd9VvI1lDLMNTVtKb7vcyOIOXj+84DfUcJYbSww1B85nqVY021+G9m6C/wt4dDLWEzCV1Go7ruUsfk8dLnRVmunR/uWQMfo1rRi0AZ2mrmZjJx4LIENOXtoeEh0qtpMSoDIZRsWoTUhurR6SK6Wk7UeUTUpg8IVKwJ01LggWhHzShJNSK/wANjYMXG50GJoKZ1hEER2IYRJikhswiomOI2EIQiALRpMo1L6SBHKbRso3Jac7Mmg28pytTvBGuIpDyMh4LWzRBNPUDqQPea3CjdA8JnjS3l4DeHHQcY32hLMpQ1jh6Si9R1uKjdFU8h16zlZrUvpXmdzIqDWt27f7/AHNV3nIEXHEXGnn0jOJfTjr/AF0mB7K4qgr5aTM2uU3ZWOp0zZSeN7y/7UbaelZFsrG7DNwNtLcb8TOTq2NF8Kz2Hce+YjkSNeXhpMxtZhvAcxY+Qkent3GFe8fDU3QGxelVGcD8h0v4XjOIxQqXYXsdddDryI6xLkUlsXWCqZqanmQL+Y0PzBj1pB2O4NMAG5BOnS7G1/rJ01uHnrpRfgjzzGU/h15x8WcvHEe0QZySldOxYUqt4pltqPaQFaTKNa8ilGxap1FLZjgYTkUUEIzYlsyuMIphEywUWKUxUbi1MDHJiGESY8RGiIUxskJhAiEIwICEIhEii8knUXkBTJdB5FNdSzSn0JFJQ+h/q2snYvZKYhAH4hsy9AQbg25+sgU3CNmPwi5PSwF5dbPq3Ful/wCvmJwsxinVXl92arJ5NUH4Sfsiq2F2aTDOzBVGY8h1tmJJ/KPaQe0NJHxKqRckZdfEaa8Rw4iaPaeJenZ1p94uoYKwDKLaEA/F5XmHx2Pq1cVmGHdAMtmYqOB13R4E63nPl2OzBt7icX2UvU7ykO5JsGKEqth1QaNfXUiRts4RaWUDmNTN1Urrkv4TAbdxHeVbLrbQW5kngPlBvfm466txYOz6b9Qn8FIAdAM5+dwZeSr2LhsudrWLBA3iVHH2IHpLSabL1bDx9fcw+dSvjZ+nsghCEunLExataJhEJbEpa8JGhGaESfFkOmNmOCJaFAaEXnQZwwEIwdEQwnVMURG8EnKGZyKInDHkTOQhCIAR2k0ZJtqZEr4z7qHU8+fp085DWrQpr8TLWFw1WtK0F69Cwx+16NEKKrWLMFUAFiSeAsJcbMxauodToQT6g2Yeek837QUXsjg5u7cOU0ubAq1m62JlhsbbXdHOu/QqfGo4q1rZlHXqOc4OKrSq9ODXYHCxodbt8m3x3aA0wB3D1CTYEFFUW8WPHwEz2M2+92b+7OoAtdnQa+HvLPZu1MNijUohixpqGe26pBNt1/A6G3Ayh2n/AHSmSEW4zbzO5a1tbLmPzlCUmdilGFuCR/iDOgzboPK9zf0mc2ttOnhmWpUBYBhovxeY8jYxzE7YRFNRt1F+Hq5twUTAbZxzVy7vp+FeSi+g8+pj6UXqUuxDXa0OPc9V2TtzDVx9jUW/Eod19eO6ZaTwTCU7mbDY+2MRSsBULL+F98e51HvO5TzBLaS/L9DL18kb/FTl+f6/selwlBhe06FftEZTzC7w8xz9JdYbELUUOhDK3Ajh/wBa8pfp16dT5Wcavha1H6kbew7OGdhJSATOzsIgC1nWiVMXGEi4GzExRnI4YzoMcEaEWpgY6LOOIgx1hKnbuMemg7pO8duA5WHM+GvykVWr8Om5E+Hw/wAatGHcfeo/3co6Xuf2lVisTWvlLZb8MosD5Nxv4SFhNp41kLrTw75eNPOy1NOIFxxk/Z+OXEplqJ3Tm+6TvAg6+KsD7TiSxFWXMmaqngqEOIL3Iyo54sxv/qJiTgj59DzH7ywwy3DA/HTNm8b/AAsPMfMGHeW4iQlpbbIYpUTaxF5O7N9kEZmqu7LS1zUVGlX8xPwjjw1Md2dhzWqBF0v8Rt8KjifPkPOa7GhaNHKugAtIak7LYmpQuzGbawb1SaGBCIchy3dlWiLi4pce7v8AhFhrci4E8w23s3GYOoEr5lLC6nOHDAGxKsLy9/8AMHTEVGp6faOoPKxNibDUnQW9Zqf7VMMlWlRdb7qu6kc1sraac7xsHKLSl1LE4RavA8wos1S5dma1viYm3Ww5cohqJqHJTBP4jyHrLEYFqYBZW3xYBt0NryYDT9pZ7Nw/AmyqNQq6A+JJ4ye/YrNNckbZ+wbWJ1PyEtTgrDhLCiB19BrJwogKSRy0B4xDGzMOstexuKtVen91xmA6MNfmL3/LKvEaEyPs2syYmnl4l6fsXCt/xcyWjPRUUl3K2KpKrRlB9v8Ah6bCEJpDEhCEIhAsdEaEcWNY6IloiONEQoEgilMRLfZ+Dy2ZhvEXA6A8D5mQ4itGjDVIs4TCzxFTRH1fYjJhGI6Sq2nhXDB7Xyi1s1tb9Rym0p4QmNYjCC1iB6TgVsZVqbPg1uGy2hRd1u+9zzXaR3lqgd2TfO9MhstuBqLbVb6G40i0CuAzBQbgZuKXOi63uFI+Fr3HC5Fpebb2OBd1AuNeY5ciCCp8RKrACnluozFhvXseeoK2tcHna8ihLUWpw0isjCqrhbKVKVCW4r8SEcyQQPRjHO7Xi3D2i8RoMzcZR4nHb3hHMYlc1myNpJQdSVApvuNb7rcUb+YeonO1W1gyNkOtrDrc8LTMpVFRCl/iFgeh4g+4EoD2pSmd8lnXkNcpHH1kFWDk9i1QnGPJYf8AiVMUTnXfK8ed7Xvfkby22ztajUpU7saYXDNSUOBbPuJa/PQHWZDaHbGrVXJRQi/F21PovCRaOyHq79Ul2txOtvADkIlTk/mY91or5UP/AOI1a+IGv2VIlEUaqbaFr8ybcek0lLAK28BY/I+BErtj7NyaWmjoLpJkklZFWcm3djdNlUDKP+j08+MXVNx1kTFrlYkacH89LN8gp9I/Se4hGFFtGlY8IzsOiDi8OTpvP6kJmA+UsdqJI+zaRzUXFtzELmvpoUcHX1klN2mm+6Iq6bpyS7P2N3CEJpTDBCEIhBHFjcWkDDHkGiDFtEGBBkO4RAXUHhe58hqfpNPhxmJJ4n9eUyWHrHvkRFLE3LAEXClXygAnUnKdBrYTXYUb1jp58ZwsyraqqiunuavJcO6dBzf/AK9h+vj6dPQuMx4IpzVGPQINSZCO06bnKCyt+F0ZD8xOYx2V3ajTWowFtXFIsbfCHsdJVbDGLeuamIprSphTuXzlXzbq59M4C6k6C5tOa22dyMUluMdqsetKlqC1RyQqLxJ6zH9nqrK9QVFyn4sp+6SfoRrfwMc/tJqVaGPpVKW8XpsLEAqN4EkX4EgysGLbvXLEkZiELaMU4rcddTpDFWdwT3jYvNo1cwmUx1Wxl5XxIy8ZlNqYkAybkgRY7PxVmlB2pwqrX7wWy1NT4OPi99DI1TaBHAyLjcYGXKTc3uLcj5wpAk0Xuyqam012AAAsJgth1jpNps6poImC5cpSEcyCIoNHyIBFdtIbt7fDcjx55fW1vWRsM1gRxynQ9QdVPsQfWWONoZkYdQQD0PI+8q6zABGGm73RHiACp/hI/hhAcxmokbCEZK6MQBlVrngAHCt8mjxe4kVlOcgW30qLqAR8JIBHmIQG4oVQ6qwNwwBB63EcmY7FbRzoaIUAUlvoxNszaCx9bdLWmnmioVVUpqRi8XQdGq4P08ugQhCTFY5HFiItYGGPINENFtEGJCkSez5C1qhuM5Zt46gbqIoH8APqZoUupAdszWW7AWvoNQvKYGliTTrsrcGOdPEH4vUG/uJpcDtUVKj8t4ZATxUIgPrmze4mTxMXCo79z0DBzjUox09tjTIAVsRz/oyvxuKdFIp0+8P3VLimCR+JiDlX0Mh0tv02qVKSZi1MZ3YjLSUG4+Nvi1UjdB4Shq9qO9qslGpTCou/VFItvcMuYtbTwF5FKRahC5U/2lbUNRsOhw702VrmpcGnpo4Vhq3E6kDhKHtAQmXnYXB9gD85ZdocTVKXNVagDMQppFRrx1vcEnnrM1tWoRhy2hyKNDyDOABfwuPaGF5NDqloRaCpjAFuzADqTM3j9ooTugsep0Eg16rOd48OA5CSMPgCZZSsUbtkF3LGP0cA7crS+2dskaXGs0uD2UOkNxtih2Ns+w4TVYHD2EdoYILLCjRtGhO0Fj5nAsSzWiED+UotqDV9LboqDwKH/wDL1faWtXFgSjr1DUxFNLWDiovnem6C/wD9giEJovpG832lP8wHubRrCVLop8P0nUP2ifnX6xCM32d23/da/eHf0KMouCVJHA8LiwPpPY54ZgK4pVu9YBu7cNkPBrOL/K89xpVQyhl1VgGHkwuPlOvl0tpK5nc7h+KErd9xcIQnSOGAjiiNiN4jFZdFGZzoFGlzzJPIDr9ZFVqxpq8ixhqE60tMEN7VqhU+MU7m2a9rDmR/XWZ+pWq4chyO/otcE73eKLXvZtWGh/7l+mBDm73duuZgviFW4FvMax44YKLKFUDhYAAeQ/acPEVnVlfoarB4aNCnpe76mffCCqoqYd3U6WAJZDcgCwbkTaXXZTYGKYsuMCgK96bqbMwsL2AN11A87yvwm2wdoU8Oh+zoEvXY/eqBSEpi/IE3PiB0m0TtNQTPnqopBGW7AEi3LXXW8pznvY6VOneOpFLtRKGLr1cIrNTyE06qU8q1HygnMWGuTW1+dyDMxsTFUNlU1aqjVKVR6qLVygsj0nK2Kg6qwF78rESTTxlDD1KuNLIa9cP3YVhnGY3Ww1uTbXwmY2/tnD1MLSw4FVmprUzN3ZVWrOxLMC2tszNp4SKK1eRYnaPa5Ydru3WHrJ9kSWvwyFbjxJmG/vdWpqRu2KlRoCG+LzOg9hLLYmwAwDM1j0ygiamls5AAAAbeFpYjFR4Kk5ynyYWlhBm525Ejj7Ey/wBmYYHTQ+RlzX2Wt9B/R4xn/Chy06Rw3cm4fADpLKhQIkPZjMgVM2YGpvXPAFcq2v4i9peUgLQCGBTiwI66xMQBDCI05xbmMmIR3MnMCQcdUTPROZRlqoBYfiYL9bSS6rzlRtuogpnLYWZG4a7rq36RCKymuUOPwMyj0Yr+kMO32lP86fzCK2kbVaq9az+2cmNUT9rT/wDkT+YRAMP3ZaplUZmZsqjmSTYC3rPddm4buqNOn+BFU631CgHXnrPJ+y2HBx1JAMx7ws56BLtp7T2CdbL48y9DP51U3jT9ft+p2EITpnCOqIinRGYtwvpfmeN46sjNWFIm+gJuD58R7zm5hFuKfRHayaUVOUXy1sWKr4ADx/aNviEX/U3WZza3aRKfNSeWZrD2GpmPxnaKrXcU6bMxbgEHdJbmSdWI9ROVc0dh7toVp4tq61LLVGapSRgH7wAC1+Stxv4HwlN2Y2euKqsai3FtBr9TqfMy42f2Meo2apqePQeksewWDVMRiaJ+Km9xf8J0gDcvdjbDo0dUpgE87a+8bxGDQMdxTr0Hn9TNC1C0o8awDN4H9IrCuMLQF/htFjD21EXs2k1V+7pDM7AkLcC4UXPGOVLg5CjqwNiCp6dRp7Rt0OSZGA/ecNMRzF1At8wItx3Tp56aSBitooqFr6KL+0VxMi7bqKppWfK6uHsBe4Da3A11FwPOaagwYBhwOomdptSPfVQRVammaoyglKYUACmG4Fyb6C/OP9m9p5k7uqQKwzMyjeCBn3QzDQNvDS99IRpfudI3mnS0ZzxCOu0ZZoO0jvUiEdqvKPtG5OHqWFhlOssqlQ8pTdo/8ipmb7psBChCMYb1nJ639SBEYY/a0/zqf+QicQ++1udj/wAVkvZeCZqiE6AMD4mAA3/Zxs69evXPBCaaebMSx87AD/cZ6FKnsvhBToWUWzPUY+JLEX+Q9pbzQYSOmkvHcyGZVHPEy8NvyCEISyURwRvEUlcFXUMp4qQCD6GOxsxlr8kl3HdGc2j2TpNc0T3DEHRVXITyvpcDyMX2P7KjDhqlXerOLE8coHEDzI+Ql+BcyRUfQzl42lTg1pVrmhynEVqqkpu6VrHcOo1sLTGUx3W10PAVqbK3Qnis2NNt3+uczHaqjlr0Kw+6wE57OwjXOkymL1LeJP1msqNdQfC/ymbandTfib/MxSFEgdmaqjHUw6u4OZVCcc2XS4uNLXnotfBJUDE0mQgWAJS9j4oSOU8up1HpVVqocrI182UNYHRt3gdCdJ6hhccjDdqPXVh/mWFuHAsiqtz04yrVtfcu0G7bFOKgvvNmGXW/G/MHrMp2p7NoKXeBbKTvhd3dPgJztLt5cM7qxF76Iu9y0Hj9JO2PtRMZh8zMGuuVk/DpYi3XxjI3j+ImnpneHUxGKwThEpB2FFST3aEJmN9SWtqfOTsPXp0aLGnQVqYH2qqziuviwe4K+IPpIpqGk7Uahvl4H8Sn4W9ROGsUZWHC9j0ZToQfCxlw5hpth7WGIQsFdcpA3xYn15yVmmc7LjKawF8q1Mic7L8VvS4l4TAEU7yOxiy0bBiENtSJ8JA2ns/NSqAE3KnjwGkvaeH6m3hGdoqBTa34TpEGxW0MEqm53msuvL4V4SXQO8Ik/ov8oncP8QgCaXBCyAdM38xI+sfjWHBCi+h1uD5mOTS0FanFeCMNipaq834v3OwnJ2SkAtjEzpnI1DmKSFZ9IA6Ruo042NnqqtdtjU5VS0YdPvuKFTd8yJE2th+9olfvDUekevoPOLHhxlM6IvZ1fNhwTxCkHzGkrk4SdVcKj20zA3A4XlbTOkax/BEq0dbGJxdfECj3VDENSTXQKpYA6kI51Uax+s0hVa+sDV+QqTXBg9vbPdPtSzPUuLsePgbek4z1F+3wiVFuo79UDFKT3KkEDQK2jAHQZrTQ7VfNwkbYOz2Wr32qgA5bEgsTpy4gXPraO6DN73RFxKVGWkaoy1QhDC1jbOxTMORsToeVovDgsClrk8ANbmalKAbUqp/2i/qefrJaIFGgA8gB9BBcL3I2z8L3aBedrserH4j7x0n6x4CwvOUMOSLtoLk2gCNLSLfvJFKiF8+sfawFhG7xBQNK/Hjca5+6ZYmV20vgb8piERyeH5U/lE7TPHyMSx4flX+UTq8D5RBNah0B6gH3F50xNL4V/Kv0E7NRD5UYCp87t3YQirQjhljsAJ2LEZKVldksIOUlFdRpmiHMUE6zqr6zOSlqbbNvTp6IqK6bDa6keAPz/ox1RlhTbj4/ppFMY1skSI2NtlY30te0q+90kvaBNrDnxvyHGQXNoBDNd5XVav8AXpHsdXtp1lNWrW5xAOV2zG3D9uZPzllsw50DDVSzAHqFYgH1AB9ZnMRWHImW/ZfEgl6fJQpXw/F9QfWIBoUMcQEmwnKNC/CT6aBRpAOEU6FtTqflOF4t3jA/WAJ1okQMSYRCryBtIbp8jJTExjE0t1iTyiEQhy/Kn8gi6QjNNrqh6ovy0/SOodIgmtt8o4iXnVp3Ml06YHGaZystjBxpuTuxK0YRZqHpCMuye0SIBAwJjZMktfkr6tO6O3kd8WgYoWXPa4W+8RyIHpHSZndt7PFWo1xqLKPQX/WczG4enTipRVnc72VY2tWm4Td0lfxNBSbSFR5i1w+Lof5VcFR9yqGdffiPeTaPaCov+dQb89IionrzE5p3blhia2ZuOguPM31kN6srn2mmVbMWOW7GxGpJLXB1BuTIb7Zpcmv5A8vG0QLkjaJzEkclNvW3/crWwoOpYnxg+00PM+gMjnaQPwo56boH1MQBw4VNNL621kjYaZcWAAcjJkc/hNsyn5AesNn4erUIOQU0XmxufGyjn6y6wtMLVUi3G3ncWPyiDY0CWAsIhqk4DOERg4STExV4AxBC04YO8STEA7aRccwynyMeZpGxo+zY+BhEV2Ea9NP9w9nb94+OBkbBH7Mfmf8AQ/rH+UL5EehZQsAt9TALzMbq1poVuY2TS5He8EJBNWEfoIvjCWMQTAmckpVbCV9Q3dgeo+glhKzEn7RvT6Cc/Mfprz+x2cj+tL+n7oKiyHWwxvcWB9QfcSXUqdYz33Q+84xpyn2jhS2lQMBbkbAnxI1PrKGls3S1uFRxbwzXHyM2bVydAuY+H7GV4wzGpUvZQGBIvqt1Glhz0iuCxTf4Wv8AXlLLDbMFhfQA+puLenKT6VEDWx87a/OPFhY2HAX18CDFcNgSkLaCwHPgJBLfaKeWYW8ZbrTJGplPW/zfIiBCZcBp0tIq42mfvAfmuv1jwqKeDA+RBiCOAzhawnC0QYBHL6xRnEES5hEGaRse90I62HubR6MYv4fUfURCK3AndYdH09R/6ySI+NnslLORZWtY3FzxtpxltsnZuWzuN77q/h8T/q+nnJ6VCdSelIq4jF06FPW3fp69i+rVpGZpwmcmhjGyMXOo5MLzs5COIzkAIAToEQglXjf8xh4KflLmlTvKvalD7Yk6DKuvXiP0nPzF/wANeZ2slTVZvwfuiOqg+cdTDgamwHz4SRRCjh7zN7V2zmuE4des4xqCbtPbSUlIpi7nn0lX2bpvUeqytZwFOuoa5Nww8hKhrk3M0fYtN6r5J9WlnDU1OoovqUcdXlSoynHlW90W4cj46RPipzfI6zoekegvpYgqZ2jis5c/dV8gtxGUC7eIuT7SWXsNSCJXnFRk0i3Sm5wUmrNrgg1q6KCTylFhWz1b8gST+kNoVTUqMq8Mx+scwVlZkH3QLnx1uIBxMqgHlIVXBKeQ68Oklkxqsd1vK3vp+sA4q+5E4EI4Ej1MenKhsL9NYgkdKzkmzta9viPKdaq34m/iM5hl3R4xTCEBHqu34m/iMf2fTJPM3IA1J46frOGnLPYdG9RB0Yt/DqPmBHJamorqMnLRFzfRXNc1rAcha2nTh9IkmEJplFLgwMpuW7CEIQjQhCEQji8I5TEIQMdHkmDQSFjVF18QfqP3MIShjPov0O1lv8zHyfsV6CzEDhMMohCcdGlY9lGUy77MtaniCNCLW/hMISzhvn9H7Mo49fwfWP8Aki02ZSC0lsLXJJ8eEj7RY3UciwBHrCEqF8r9kqCzE8czfUyHss3d/Etf0YQhCAsrRnEfAfzCEIBxEEZxfwny/UQhEgsE4QpwhEIcUS27PD7Q+CH6rCEnw31o+ZUx/wDLT8maGEITRmGCdEIRCOwhCI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WFBQUFhcVFBQWFBUUFBQYFRUXFhQXFRQYHCggGBolHBQUITEhJSkrLi4uFx8zODMsNygtLisBCgoKDg0OGxAQGywkHyUsLCwsLywsLCwsNC8sLC8sLCwsLywsLCwsLCwsLCwsLCwsNCwsLCwsLSwsLCwsLCwsLP/AABEIAQMAwwMBIgACEQEDEQH/xAAbAAABBQEBAAAAAAAAAAAAAAAAAgMEBQYBB//EAD8QAAIBAgMFBgMGAwgCAwAAAAECAAMRBBIhBSIxQVEGE2FxgZEyobEjQlJywdGSsvAHFBUzYoKi4Rbic5PS/8QAGwEAAQUBAQAAAAAAAAAAAAAAAQACAwQGBQf/xAAzEQACAQIFAgQEBAcBAAAAAAAAAQIDEQQFEiExQVFhcYGxEzIzwSKR0eEjNHKhsvDxQv/aAAwDAQACEQMRAD8AuCI2RHQZwiaNMxDVxozkURExxG0EIQiAKVpKo1ZDilaNlG5JCelk7hqOEU6giNUasc4eUi4LSaa8CHUp2jUsaiAiQqiWkkZXK9SnbcRCclxsbAXs7f7R+sZXrxow1SJMLhp4iooR9fBDGG2WxF20HTnDEYLLwH1/eahKci4ygJwKuOrTd9VvI1lDLMNTVtKb7vcyOIOXj+84DfUcJYbSww1B85nqVY021+G9m6C/wt4dDLWEzCV1Go7ruUsfk8dLnRVmunR/uWQMfo1rRi0AZ2mrmZjJx4LIENOXtoeEh0qtpMSoDIZRsWoTUhurR6SK6Wk7UeUTUpg8IVKwJ01LggWhHzShJNSK/wANjYMXG50GJoKZ1hEER2IYRJikhswiomOI2EIQiALRpMo1L6SBHKbRso3Jac7Mmg28pytTvBGuIpDyMh4LWzRBNPUDqQPea3CjdA8JnjS3l4DeHHQcY32hLMpQ1jh6Si9R1uKjdFU8h16zlZrUvpXmdzIqDWt27f7/AHNV3nIEXHEXGnn0jOJfTjr/AF0mB7K4qgr5aTM2uU3ZWOp0zZSeN7y/7UbaelZFsrG7DNwNtLcb8TOTq2NF8Kz2Hce+YjkSNeXhpMxtZhvAcxY+Qkent3GFe8fDU3QGxelVGcD8h0v4XjOIxQqXYXsdddDryI6xLkUlsXWCqZqanmQL+Y0PzBj1pB2O4NMAG5BOnS7G1/rJ01uHnrpRfgjzzGU/h15x8WcvHEe0QZySldOxYUqt4pltqPaQFaTKNa8ilGxap1FLZjgYTkUUEIzYlsyuMIphEywUWKUxUbi1MDHJiGESY8RGiIUxskJhAiEIwICEIhEii8knUXkBTJdB5FNdSzSn0JFJQ+h/q2snYvZKYhAH4hsy9AQbg25+sgU3CNmPwi5PSwF5dbPq3Ful/wCvmJwsxinVXl92arJ5NUH4Sfsiq2F2aTDOzBVGY8h1tmJJ/KPaQe0NJHxKqRckZdfEaa8Rw4iaPaeJenZ1p94uoYKwDKLaEA/F5XmHx2Pq1cVmGHdAMtmYqOB13R4E63nPl2OzBt7icX2UvU7ykO5JsGKEqth1QaNfXUiRts4RaWUDmNTN1Urrkv4TAbdxHeVbLrbQW5kngPlBvfm466txYOz6b9Qn8FIAdAM5+dwZeSr2LhsudrWLBA3iVHH2IHpLSabL1bDx9fcw+dSvjZ+nsghCEunLExataJhEJbEpa8JGhGaESfFkOmNmOCJaFAaEXnQZwwEIwdEQwnVMURG8EnKGZyKInDHkTOQhCIAR2k0ZJtqZEr4z7qHU8+fp085DWrQpr8TLWFw1WtK0F69Cwx+16NEKKrWLMFUAFiSeAsJcbMxauodToQT6g2Yeek837QUXsjg5u7cOU0ubAq1m62JlhsbbXdHOu/QqfGo4q1rZlHXqOc4OKrSq9ODXYHCxodbt8m3x3aA0wB3D1CTYEFFUW8WPHwEz2M2+92b+7OoAtdnQa+HvLPZu1MNijUohixpqGe26pBNt1/A6G3Ayh2n/AHSmSEW4zbzO5a1tbLmPzlCUmdilGFuCR/iDOgzboPK9zf0mc2ttOnhmWpUBYBhovxeY8jYxzE7YRFNRt1F+Hq5twUTAbZxzVy7vp+FeSi+g8+pj6UXqUuxDXa0OPc9V2TtzDVx9jUW/Eod19eO6ZaTwTCU7mbDY+2MRSsBULL+F98e51HvO5TzBLaS/L9DL18kb/FTl+f6/selwlBhe06FftEZTzC7w8xz9JdYbELUUOhDK3Ajh/wBa8pfp16dT5Wcavha1H6kbew7OGdhJSATOzsIgC1nWiVMXGEi4GzExRnI4YzoMcEaEWpgY6LOOIgx1hKnbuMemg7pO8duA5WHM+GvykVWr8Om5E+Hw/wAatGHcfeo/3co6Xuf2lVisTWvlLZb8MosD5Nxv4SFhNp41kLrTw75eNPOy1NOIFxxk/Z+OXEplqJ3Tm+6TvAg6+KsD7TiSxFWXMmaqngqEOIL3Iyo54sxv/qJiTgj59DzH7ywwy3DA/HTNm8b/AAsPMfMGHeW4iQlpbbIYpUTaxF5O7N9kEZmqu7LS1zUVGlX8xPwjjw1Md2dhzWqBF0v8Rt8KjifPkPOa7GhaNHKugAtIak7LYmpQuzGbawb1SaGBCIchy3dlWiLi4pce7v8AhFhrci4E8w23s3GYOoEr5lLC6nOHDAGxKsLy9/8AMHTEVGp6faOoPKxNibDUnQW9Zqf7VMMlWlRdb7qu6kc1sraac7xsHKLSl1LE4RavA8wos1S5dma1viYm3Ww5cohqJqHJTBP4jyHrLEYFqYBZW3xYBt0NryYDT9pZ7Nw/AmyqNQq6A+JJ4ye/YrNNckbZ+wbWJ1PyEtTgrDhLCiB19BrJwogKSRy0B4xDGzMOstexuKtVen91xmA6MNfmL3/LKvEaEyPs2syYmnl4l6fsXCt/xcyWjPRUUl3K2KpKrRlB9v8Ah6bCEJpDEhCEIhAsdEaEcWNY6IloiONEQoEgilMRLfZ+Dy2ZhvEXA6A8D5mQ4itGjDVIs4TCzxFTRH1fYjJhGI6Sq2nhXDB7Xyi1s1tb9Rym0p4QmNYjCC1iB6TgVsZVqbPg1uGy2hRd1u+9zzXaR3lqgd2TfO9MhstuBqLbVb6G40i0CuAzBQbgZuKXOi63uFI+Fr3HC5Fpebb2OBd1AuNeY5ciCCp8RKrACnluozFhvXseeoK2tcHna8ihLUWpw0isjCqrhbKVKVCW4r8SEcyQQPRjHO7Xi3D2i8RoMzcZR4nHb3hHMYlc1myNpJQdSVApvuNb7rcUb+YeonO1W1gyNkOtrDrc8LTMpVFRCl/iFgeh4g+4EoD2pSmd8lnXkNcpHH1kFWDk9i1QnGPJYf8AiVMUTnXfK8ed7Xvfkby22ztajUpU7saYXDNSUOBbPuJa/PQHWZDaHbGrVXJRQi/F21PovCRaOyHq79Ul2txOtvADkIlTk/mY91or5UP/AOI1a+IGv2VIlEUaqbaFr8ybcek0lLAK28BY/I+BErtj7NyaWmjoLpJkklZFWcm3djdNlUDKP+j08+MXVNx1kTFrlYkacH89LN8gp9I/Se4hGFFtGlY8IzsOiDi8OTpvP6kJmA+UsdqJI+zaRzUXFtzELmvpoUcHX1klN2mm+6Iq6bpyS7P2N3CEJpTDBCEIhBHFjcWkDDHkGiDFtEGBBkO4RAXUHhe58hqfpNPhxmJJ4n9eUyWHrHvkRFLE3LAEXClXygAnUnKdBrYTXYUb1jp58ZwsyraqqiunuavJcO6dBzf/AK9h+vj6dPQuMx4IpzVGPQINSZCO06bnKCyt+F0ZD8xOYx2V3ajTWowFtXFIsbfCHsdJVbDGLeuamIprSphTuXzlXzbq59M4C6k6C5tOa22dyMUluMdqsetKlqC1RyQqLxJ6zH9nqrK9QVFyn4sp+6SfoRrfwMc/tJqVaGPpVKW8XpsLEAqN4EkX4EgysGLbvXLEkZiELaMU4rcddTpDFWdwT3jYvNo1cwmUx1Wxl5XxIy8ZlNqYkAybkgRY7PxVmlB2pwqrX7wWy1NT4OPi99DI1TaBHAyLjcYGXKTc3uLcj5wpAk0Xuyqam012AAAsJgth1jpNps6poImC5cpSEcyCIoNHyIBFdtIbt7fDcjx55fW1vWRsM1gRxynQ9QdVPsQfWWONoZkYdQQD0PI+8q6zABGGm73RHiACp/hI/hhAcxmokbCEZK6MQBlVrngAHCt8mjxe4kVlOcgW30qLqAR8JIBHmIQG4oVQ6qwNwwBB63EcmY7FbRzoaIUAUlvoxNszaCx9bdLWmnmioVVUpqRi8XQdGq4P08ugQhCTFY5HFiItYGGPINENFtEGJCkSez5C1qhuM5Zt46gbqIoH8APqZoUupAdszWW7AWvoNQvKYGliTTrsrcGOdPEH4vUG/uJpcDtUVKj8t4ZATxUIgPrmze4mTxMXCo79z0DBzjUox09tjTIAVsRz/oyvxuKdFIp0+8P3VLimCR+JiDlX0Mh0tv02qVKSZi1MZ3YjLSUG4+Nvi1UjdB4Shq9qO9qslGpTCou/VFItvcMuYtbTwF5FKRahC5U/2lbUNRsOhw702VrmpcGnpo4Vhq3E6kDhKHtAQmXnYXB9gD85ZdocTVKXNVagDMQppFRrx1vcEnnrM1tWoRhy2hyKNDyDOABfwuPaGF5NDqloRaCpjAFuzADqTM3j9ooTugsep0Eg16rOd48OA5CSMPgCZZSsUbtkF3LGP0cA7crS+2dskaXGs0uD2UOkNxtih2Ns+w4TVYHD2EdoYILLCjRtGhO0Fj5nAsSzWiED+UotqDV9LboqDwKH/wDL1faWtXFgSjr1DUxFNLWDiovnem6C/wD9giEJovpG832lP8wHubRrCVLop8P0nUP2ifnX6xCM32d23/da/eHf0KMouCVJHA8LiwPpPY54ZgK4pVu9YBu7cNkPBrOL/K89xpVQyhl1VgGHkwuPlOvl0tpK5nc7h+KErd9xcIQnSOGAjiiNiN4jFZdFGZzoFGlzzJPIDr9ZFVqxpq8ixhqE60tMEN7VqhU+MU7m2a9rDmR/XWZ+pWq4chyO/otcE73eKLXvZtWGh/7l+mBDm73duuZgviFW4FvMax44YKLKFUDhYAAeQ/acPEVnVlfoarB4aNCnpe76mffCCqoqYd3U6WAJZDcgCwbkTaXXZTYGKYsuMCgK96bqbMwsL2AN11A87yvwm2wdoU8Oh+zoEvXY/eqBSEpi/IE3PiB0m0TtNQTPnqopBGW7AEi3LXXW8pznvY6VOneOpFLtRKGLr1cIrNTyE06qU8q1HygnMWGuTW1+dyDMxsTFUNlU1aqjVKVR6qLVygsj0nK2Kg6qwF78rESTTxlDD1KuNLIa9cP3YVhnGY3Ww1uTbXwmY2/tnD1MLSw4FVmprUzN3ZVWrOxLMC2tszNp4SKK1eRYnaPa5Ydru3WHrJ9kSWvwyFbjxJmG/vdWpqRu2KlRoCG+LzOg9hLLYmwAwDM1j0ygiamls5AAAAbeFpYjFR4Kk5ynyYWlhBm525Ejj7Ey/wBmYYHTQ+RlzX2Wt9B/R4xn/Chy06Rw3cm4fADpLKhQIkPZjMgVM2YGpvXPAFcq2v4i9peUgLQCGBTiwI66xMQBDCI05xbmMmIR3MnMCQcdUTPROZRlqoBYfiYL9bSS6rzlRtuogpnLYWZG4a7rq36RCKymuUOPwMyj0Yr+kMO32lP86fzCK2kbVaq9az+2cmNUT9rT/wDkT+YRAMP3ZaplUZmZsqjmSTYC3rPddm4buqNOn+BFU631CgHXnrPJ+y2HBx1JAMx7ws56BLtp7T2CdbL48y9DP51U3jT9ft+p2EITpnCOqIinRGYtwvpfmeN46sjNWFIm+gJuD58R7zm5hFuKfRHayaUVOUXy1sWKr4ADx/aNviEX/U3WZza3aRKfNSeWZrD2GpmPxnaKrXcU6bMxbgEHdJbmSdWI9ROVc0dh7toVp4tq61LLVGapSRgH7wAC1+Stxv4HwlN2Y2euKqsai3FtBr9TqfMy42f2Meo2apqePQeksewWDVMRiaJ+Km9xf8J0gDcvdjbDo0dUpgE87a+8bxGDQMdxTr0Hn9TNC1C0o8awDN4H9IrCuMLQF/htFjD21EXs2k1V+7pDM7AkLcC4UXPGOVLg5CjqwNiCp6dRp7Rt0OSZGA/ecNMRzF1At8wItx3Tp56aSBitooqFr6KL+0VxMi7bqKppWfK6uHsBe4Da3A11FwPOaagwYBhwOomdptSPfVQRVammaoyglKYUACmG4Fyb6C/OP9m9p5k7uqQKwzMyjeCBn3QzDQNvDS99IRpfudI3mnS0ZzxCOu0ZZoO0jvUiEdqvKPtG5OHqWFhlOssqlQ8pTdo/8ipmb7psBChCMYb1nJ639SBEYY/a0/zqf+QicQ++1udj/wAVkvZeCZqiE6AMD4mAA3/Zxs69evXPBCaaebMSx87AD/cZ6FKnsvhBToWUWzPUY+JLEX+Q9pbzQYSOmkvHcyGZVHPEy8NvyCEISyURwRvEUlcFXUMp4qQCD6GOxsxlr8kl3HdGc2j2TpNc0T3DEHRVXITyvpcDyMX2P7KjDhqlXerOLE8coHEDzI+Ql+BcyRUfQzl42lTg1pVrmhynEVqqkpu6VrHcOo1sLTGUx3W10PAVqbK3Qnis2NNt3+uczHaqjlr0Kw+6wE57OwjXOkymL1LeJP1msqNdQfC/ymbandTfib/MxSFEgdmaqjHUw6u4OZVCcc2XS4uNLXnotfBJUDE0mQgWAJS9j4oSOU8up1HpVVqocrI182UNYHRt3gdCdJ6hhccjDdqPXVh/mWFuHAsiqtz04yrVtfcu0G7bFOKgvvNmGXW/G/MHrMp2p7NoKXeBbKTvhd3dPgJztLt5cM7qxF76Iu9y0Hj9JO2PtRMZh8zMGuuVk/DpYi3XxjI3j+ImnpneHUxGKwThEpB2FFST3aEJmN9SWtqfOTsPXp0aLGnQVqYH2qqziuviwe4K+IPpIpqGk7Uahvl4H8Sn4W9ROGsUZWHC9j0ZToQfCxlw5hpth7WGIQsFdcpA3xYn15yVmmc7LjKawF8q1Mic7L8VvS4l4TAEU7yOxiy0bBiENtSJ8JA2ns/NSqAE3KnjwGkvaeH6m3hGdoqBTa34TpEGxW0MEqm53msuvL4V4SXQO8Ik/ov8oncP8QgCaXBCyAdM38xI+sfjWHBCi+h1uD5mOTS0FanFeCMNipaq834v3OwnJ2SkAtjEzpnI1DmKSFZ9IA6Ruo042NnqqtdtjU5VS0YdPvuKFTd8yJE2th+9olfvDUekevoPOLHhxlM6IvZ1fNhwTxCkHzGkrk4SdVcKj20zA3A4XlbTOkax/BEq0dbGJxdfECj3VDENSTXQKpYA6kI51Uax+s0hVa+sDV+QqTXBg9vbPdPtSzPUuLsePgbek4z1F+3wiVFuo79UDFKT3KkEDQK2jAHQZrTQ7VfNwkbYOz2Wr32qgA5bEgsTpy4gXPraO6DN73RFxKVGWkaoy1QhDC1jbOxTMORsToeVovDgsClrk8ANbmalKAbUqp/2i/qefrJaIFGgA8gB9BBcL3I2z8L3aBedrserH4j7x0n6x4CwvOUMOSLtoLk2gCNLSLfvJFKiF8+sfawFhG7xBQNK/Hjca5+6ZYmV20vgb8piERyeH5U/lE7TPHyMSx4flX+UTq8D5RBNah0B6gH3F50xNL4V/Kv0E7NRD5UYCp87t3YQirQjhljsAJ2LEZKVldksIOUlFdRpmiHMUE6zqr6zOSlqbbNvTp6IqK6bDa6keAPz/ox1RlhTbj4/ppFMY1skSI2NtlY30te0q+90kvaBNrDnxvyHGQXNoBDNd5XVav8AXpHsdXtp1lNWrW5xAOV2zG3D9uZPzllsw50DDVSzAHqFYgH1AB9ZnMRWHImW/ZfEgl6fJQpXw/F9QfWIBoUMcQEmwnKNC/CT6aBRpAOEU6FtTqflOF4t3jA/WAJ1okQMSYRCryBtIbp8jJTExjE0t1iTyiEQhy/Kn8gi6QjNNrqh6ovy0/SOodIgmtt8o4iXnVp3Ml06YHGaZystjBxpuTuxK0YRZqHpCMuye0SIBAwJjZMktfkr6tO6O3kd8WgYoWXPa4W+8RyIHpHSZndt7PFWo1xqLKPQX/WczG4enTipRVnc72VY2tWm4Td0lfxNBSbSFR5i1w+Lof5VcFR9yqGdffiPeTaPaCov+dQb89IionrzE5p3blhia2ZuOguPM31kN6srn2mmVbMWOW7GxGpJLXB1BuTIb7Zpcmv5A8vG0QLkjaJzEkclNvW3/crWwoOpYnxg+00PM+gMjnaQPwo56boH1MQBw4VNNL621kjYaZcWAAcjJkc/hNsyn5AesNn4erUIOQU0XmxufGyjn6y6wtMLVUi3G3ncWPyiDY0CWAsIhqk4DOERg4STExV4AxBC04YO8STEA7aRccwynyMeZpGxo+zY+BhEV2Ea9NP9w9nb94+OBkbBH7Mfmf8AQ/rH+UL5EehZQsAt9TALzMbq1poVuY2TS5He8EJBNWEfoIvjCWMQTAmckpVbCV9Q3dgeo+glhKzEn7RvT6Cc/Mfprz+x2cj+tL+n7oKiyHWwxvcWB9QfcSXUqdYz33Q+84xpyn2jhS2lQMBbkbAnxI1PrKGls3S1uFRxbwzXHyM2bVydAuY+H7GV4wzGpUvZQGBIvqt1Glhz0iuCxTf4Wv8AXlLLDbMFhfQA+puLenKT6VEDWx87a/OPFhY2HAX18CDFcNgSkLaCwHPgJBLfaKeWYW8ZbrTJGplPW/zfIiBCZcBp0tIq42mfvAfmuv1jwqKeDA+RBiCOAzhawnC0QYBHL6xRnEES5hEGaRse90I62HubR6MYv4fUfURCK3AndYdH09R/6ySI+NnslLORZWtY3FzxtpxltsnZuWzuN77q/h8T/q+nnJ6VCdSelIq4jF06FPW3fp69i+rVpGZpwmcmhjGyMXOo5MLzs5COIzkAIAToEQglXjf8xh4KflLmlTvKvalD7Yk6DKuvXiP0nPzF/wANeZ2slTVZvwfuiOqg+cdTDgamwHz4SRRCjh7zN7V2zmuE4des4xqCbtPbSUlIpi7nn0lX2bpvUeqytZwFOuoa5Nww8hKhrk3M0fYtN6r5J9WlnDU1OoovqUcdXlSoynHlW90W4cj46RPipzfI6zoekegvpYgqZ2jis5c/dV8gtxGUC7eIuT7SWXsNSCJXnFRk0i3Sm5wUmrNrgg1q6KCTylFhWz1b8gST+kNoVTUqMq8Mx+scwVlZkH3QLnx1uIBxMqgHlIVXBKeQ68Oklkxqsd1vK3vp+sA4q+5E4EI4Ej1MenKhsL9NYgkdKzkmzta9viPKdaq34m/iM5hl3R4xTCEBHqu34m/iMf2fTJPM3IA1J46frOGnLPYdG9RB0Yt/DqPmBHJamorqMnLRFzfRXNc1rAcha2nTh9IkmEJplFLgwMpuW7CEIQjQhCEQji8I5TEIQMdHkmDQSFjVF18QfqP3MIShjPov0O1lv8zHyfsV6CzEDhMMohCcdGlY9lGUy77MtaniCNCLW/hMISzhvn9H7Mo49fwfWP8Aki02ZSC0lsLXJJ8eEj7RY3UciwBHrCEqF8r9kqCzE8czfUyHss3d/Etf0YQhCAsrRnEfAfzCEIBxEEZxfwny/UQhEgsE4QpwhEIcUS27PD7Q+CH6rCEnw31o+ZUx/wDLT8maGEITRmGCdEIRCOwhCI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us-mg6.mail.yahoo.com/ya/download?mid=2_0_0_1_4674612_AO31i2IAAAddUbk3hwAAAKnYxRE&amp;pid=2&amp;fid=Inbox&amp;inlin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76500"/>
            <a:ext cx="2286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us-mg6.mail.yahoo.com/ya/download?mid=2_0_0_1_4675370_AO31i2IAAAd1Ubk5WQAAANKSfWM&amp;pid=2&amp;fid=Inbox&amp;inlin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3143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85800"/>
            <a:ext cx="2067560" cy="4099560"/>
          </a:xfrm>
        </p:spPr>
      </p:pic>
      <p:pic>
        <p:nvPicPr>
          <p:cNvPr id="8204" name="Picture 12" descr="http://us-mg6.mail.yahoo.com/ya/download?mid=2_0_0_1_4672178_AO31i2IAAAcmUbk2NwAAAI4Lo6k&amp;pid=2&amp;fid=Inbox&amp;inline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46" y="3886200"/>
            <a:ext cx="3143250" cy="238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TK20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3058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105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TK20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4582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173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TK20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868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230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>
                <a:hlinkClick r:id="rId2"/>
              </a:rPr>
              <a:t>edutechwiki.unige.ch/en</a:t>
            </a:r>
            <a:r>
              <a:rPr lang="en-US" smtClean="0">
                <a:hlinkClick r:id="rId2"/>
              </a:rPr>
              <a:t>/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82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000" dirty="0"/>
              <a:t/>
            </a:r>
            <a:br>
              <a:rPr lang="ja-JP" alt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0"/>
            <a:ext cx="7696200" cy="2971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>
                <a:solidFill>
                  <a:srgbClr val="FF0000"/>
                </a:solidFill>
              </a:rPr>
              <a:t>Q &amp; A </a:t>
            </a: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191000"/>
            <a:ext cx="8229600" cy="25146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Contact: irenechen14@yahoo.com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 Few Buzz Words for Teaching &amp; Learning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Diverse Learners</a:t>
            </a:r>
          </a:p>
          <a:p>
            <a:r>
              <a:rPr lang="en-US" dirty="0" smtClean="0"/>
              <a:t>The </a:t>
            </a:r>
            <a:r>
              <a:rPr lang="en-US" dirty="0"/>
              <a:t>Youth Culture </a:t>
            </a:r>
          </a:p>
          <a:p>
            <a:r>
              <a:rPr lang="en-US" dirty="0" smtClean="0"/>
              <a:t>Student-centered </a:t>
            </a:r>
            <a:r>
              <a:rPr lang="en-US" dirty="0" err="1" smtClean="0"/>
              <a:t>vs</a:t>
            </a:r>
            <a:r>
              <a:rPr lang="en-US" dirty="0" smtClean="0"/>
              <a:t> Teacher-centered</a:t>
            </a:r>
          </a:p>
          <a:p>
            <a:r>
              <a:rPr lang="en-US" dirty="0" smtClean="0"/>
              <a:t>Individualized Instruction</a:t>
            </a:r>
          </a:p>
          <a:p>
            <a:r>
              <a:rPr lang="en-US" dirty="0" smtClean="0"/>
              <a:t>Hybrid Learning</a:t>
            </a:r>
          </a:p>
          <a:p>
            <a:r>
              <a:rPr lang="en-US" dirty="0" smtClean="0"/>
              <a:t>Service </a:t>
            </a:r>
            <a:r>
              <a:rPr lang="en-US" dirty="0" smtClean="0"/>
              <a:t>Learning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Collaborative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High </a:t>
            </a:r>
            <a:r>
              <a:rPr lang="en-US" dirty="0" smtClean="0"/>
              <a:t>Impact Teaching and Learning</a:t>
            </a:r>
          </a:p>
          <a:p>
            <a:r>
              <a:rPr lang="en-US" dirty="0" smtClean="0"/>
              <a:t>Pedagogy of Poverty</a:t>
            </a:r>
          </a:p>
          <a:p>
            <a:r>
              <a:rPr lang="en-US" dirty="0" smtClean="0"/>
              <a:t>Bloom’s </a:t>
            </a:r>
            <a:r>
              <a:rPr lang="en-US" dirty="0"/>
              <a:t>taxonomy </a:t>
            </a:r>
            <a:r>
              <a:rPr lang="ja-JP" altLang="en-US" b="1" dirty="0"/>
              <a:t>分类</a:t>
            </a:r>
            <a:r>
              <a:rPr lang="ja-JP" altLang="en-US" b="1" dirty="0" smtClean="0"/>
              <a:t>学</a:t>
            </a:r>
            <a:endParaRPr lang="en-US" altLang="ja-JP" b="1" dirty="0" smtClean="0"/>
          </a:p>
          <a:p>
            <a:r>
              <a:rPr lang="en-US" dirty="0"/>
              <a:t>Higher Order Thinking Skills (HOTS)</a:t>
            </a:r>
          </a:p>
          <a:p>
            <a:endParaRPr lang="en-US" altLang="ja-JP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Diverse Learners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Genders</a:t>
            </a:r>
          </a:p>
          <a:p>
            <a:r>
              <a:rPr lang="en-US" dirty="0" smtClean="0"/>
              <a:t>Ages</a:t>
            </a:r>
          </a:p>
          <a:p>
            <a:r>
              <a:rPr lang="en-US" dirty="0" smtClean="0"/>
              <a:t>SES </a:t>
            </a:r>
            <a:r>
              <a:rPr lang="zh-CN" altLang="en-US" b="1" dirty="0"/>
              <a:t>社会经济地位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(social economic status)</a:t>
            </a:r>
          </a:p>
          <a:p>
            <a:r>
              <a:rPr lang="en-US" dirty="0" smtClean="0"/>
              <a:t>Ethnicity </a:t>
            </a:r>
            <a:r>
              <a:rPr lang="ja-JP" altLang="en-US" b="1" dirty="0"/>
              <a:t>种族划分</a:t>
            </a:r>
            <a:endParaRPr lang="en-US" dirty="0" smtClean="0"/>
          </a:p>
          <a:p>
            <a:r>
              <a:rPr lang="en-US" dirty="0" smtClean="0"/>
              <a:t>Races </a:t>
            </a:r>
            <a:r>
              <a:rPr lang="ja-JP" altLang="en-US" b="1" dirty="0"/>
              <a:t>人</a:t>
            </a:r>
            <a:r>
              <a:rPr lang="ja-JP" altLang="en-US" b="1" dirty="0" smtClean="0"/>
              <a:t>种</a:t>
            </a:r>
            <a:endParaRPr lang="en-US" altLang="ja-JP" b="1" dirty="0" smtClean="0"/>
          </a:p>
          <a:p>
            <a:r>
              <a:rPr lang="en-US" altLang="ja-JP" dirty="0" smtClean="0"/>
              <a:t>Disabilities</a:t>
            </a:r>
            <a:endParaRPr lang="en-US" altLang="ja-JP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www.esc17.net/users/0209/images/diverse_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3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4.bp.blogspot.com/-vH5P84Tlbw0/UCrq-nhx60I/AAAAAAAAAGU/QEUUuZ5V8UI/s1600/100_4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230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2.bp.blogspot.com/-OLVOqXWO_DM/UBNMSp-1t2I/AAAAAAAADWM/DzTLxozaazM/s1600/DSCN0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35" y="1077295"/>
            <a:ext cx="4667250" cy="25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02.taobaocdn.com/bao/uploaded/i2/T1beWSXfduXXXqb9E__1104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04965"/>
            <a:ext cx="35718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1.bp.blogspot.com/-NpyS1D6otL4/TpH0S31D6iI/AAAAAAAACRk/-vQerKBPTY8/s1600/Ladybug+Bagged+Cookie+Plat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2983523" cy="22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1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Student-centered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Focusing </a:t>
            </a:r>
            <a:r>
              <a:rPr lang="en-US" dirty="0"/>
              <a:t>on the needs of the students, rather than those of </a:t>
            </a:r>
            <a:r>
              <a:rPr lang="en-US" dirty="0" smtClean="0"/>
              <a:t>teachers </a:t>
            </a:r>
            <a:r>
              <a:rPr lang="en-US" dirty="0"/>
              <a:t>and </a:t>
            </a:r>
            <a:r>
              <a:rPr lang="en-US" dirty="0" smtClean="0"/>
              <a:t>administrators</a:t>
            </a:r>
          </a:p>
          <a:p>
            <a:r>
              <a:rPr lang="en-US" dirty="0" smtClean="0"/>
              <a:t>In </a:t>
            </a:r>
            <a:r>
              <a:rPr lang="en-US" dirty="0"/>
              <a:t>contrast to traditional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Student-centered </a:t>
            </a:r>
            <a:r>
              <a:rPr lang="en-US" dirty="0"/>
              <a:t>learning requires students to be active, responsible participants in their own learning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Teacher-</a:t>
            </a:r>
            <a:r>
              <a:rPr lang="en-US" u="sng" dirty="0" err="1" smtClean="0"/>
              <a:t>centred</a:t>
            </a:r>
            <a:r>
              <a:rPr lang="en-US" u="sng" dirty="0" smtClean="0"/>
              <a:t> </a:t>
            </a:r>
            <a:r>
              <a:rPr lang="en-US" u="sng" dirty="0"/>
              <a:t>learning </a:t>
            </a:r>
            <a:r>
              <a:rPr lang="en-US" dirty="0"/>
              <a:t>has the teacher at its </a:t>
            </a:r>
            <a:r>
              <a:rPr lang="en-US" dirty="0" smtClean="0"/>
              <a:t>center </a:t>
            </a:r>
            <a:r>
              <a:rPr lang="en-US" dirty="0"/>
              <a:t>in an active role and students in a passive, receptive role.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7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Student-centered </a:t>
            </a:r>
            <a:r>
              <a:rPr lang="en-US" dirty="0" err="1" smtClean="0"/>
              <a:t>vs</a:t>
            </a:r>
            <a:r>
              <a:rPr lang="en-US" dirty="0" smtClean="0"/>
              <a:t> Teacher-centered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2.bp.blogspot.com/_eXTF-bqQvio/SuJp2XfcSuI/AAAAAAAAAkA/dt_4MfHkndo/s400/General+classroom+lay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4.mm.bing.net/th?id=H.466275500510536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066800"/>
            <a:ext cx="344734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evepennington.net/Images/ClassroomLayout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2022"/>
            <a:ext cx="3948350" cy="25669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5029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069812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799" y="479021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34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684</TotalTime>
  <Words>859</Words>
  <Application>Microsoft Office PowerPoint</Application>
  <PresentationFormat>On-screen Show (4:3)</PresentationFormat>
  <Paragraphs>153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Dr. Irene Chen 陳琳琳</vt:lpstr>
      <vt:lpstr>Mini Me and Dr. Evil from Movie “Austin Powers”</vt:lpstr>
      <vt:lpstr>PowerPoint Presentation</vt:lpstr>
      <vt:lpstr>A Few Buzz Words for Teaching &amp; Learning</vt:lpstr>
      <vt:lpstr>Diverse Learners </vt:lpstr>
      <vt:lpstr>PowerPoint Presentation</vt:lpstr>
      <vt:lpstr>PowerPoint Presentation</vt:lpstr>
      <vt:lpstr>Student-centered</vt:lpstr>
      <vt:lpstr>Student-centered vs Teacher-centered </vt:lpstr>
      <vt:lpstr>In teacher-directed instruction </vt:lpstr>
      <vt:lpstr>Student-centered</vt:lpstr>
      <vt:lpstr>Student-centered</vt:lpstr>
      <vt:lpstr>Individualized Instruction  个别化教学 </vt:lpstr>
      <vt:lpstr>Individualized Instruction  个别化教学 </vt:lpstr>
      <vt:lpstr>High Impact Practices in US Universities</vt:lpstr>
      <vt:lpstr>Collaborative Project 合作课题 </vt:lpstr>
      <vt:lpstr>Collaborative Project</vt:lpstr>
      <vt:lpstr>Collaborative learning activities</vt:lpstr>
      <vt:lpstr>Computer-supported collaborative learning </vt:lpstr>
      <vt:lpstr>Service Learning 服务学习</vt:lpstr>
      <vt:lpstr>PowerPoint Presentation</vt:lpstr>
      <vt:lpstr>Bloom’s Taxonomy</vt:lpstr>
      <vt:lpstr>Pedagogy of Poverty</vt:lpstr>
      <vt:lpstr>Pedagogy of Poverty</vt:lpstr>
      <vt:lpstr>Bloom’s Taxonomy分类学</vt:lpstr>
      <vt:lpstr>Three Learning Domains</vt:lpstr>
      <vt:lpstr>Three Learning Domains</vt:lpstr>
      <vt:lpstr>Old Taxonomy and New Taxonomy</vt:lpstr>
      <vt:lpstr>PowerPoint Presentation</vt:lpstr>
      <vt:lpstr>TK20 </vt:lpstr>
      <vt:lpstr>TK20 </vt:lpstr>
      <vt:lpstr>TK20 </vt:lpstr>
      <vt:lpstr>PowerPoint Presentation</vt:lpstr>
      <vt:lpstr>      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Houston-Downtown</dc:creator>
  <cp:lastModifiedBy>IC</cp:lastModifiedBy>
  <cp:revision>124</cp:revision>
  <dcterms:created xsi:type="dcterms:W3CDTF">2013-06-12T21:20:58Z</dcterms:created>
  <dcterms:modified xsi:type="dcterms:W3CDTF">2013-06-29T08:23:27Z</dcterms:modified>
</cp:coreProperties>
</file>