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309" r:id="rId3"/>
    <p:sldId id="279" r:id="rId4"/>
    <p:sldId id="266" r:id="rId5"/>
    <p:sldId id="284" r:id="rId6"/>
    <p:sldId id="283" r:id="rId7"/>
    <p:sldId id="285" r:id="rId8"/>
    <p:sldId id="264" r:id="rId9"/>
    <p:sldId id="286" r:id="rId10"/>
    <p:sldId id="256" r:id="rId11"/>
    <p:sldId id="291" r:id="rId12"/>
    <p:sldId id="288" r:id="rId13"/>
    <p:sldId id="289" r:id="rId14"/>
    <p:sldId id="290" r:id="rId15"/>
    <p:sldId id="287" r:id="rId16"/>
    <p:sldId id="310" r:id="rId17"/>
    <p:sldId id="311" r:id="rId18"/>
    <p:sldId id="263" r:id="rId19"/>
    <p:sldId id="292" r:id="rId20"/>
    <p:sldId id="295" r:id="rId21"/>
    <p:sldId id="298" r:id="rId22"/>
    <p:sldId id="260" r:id="rId23"/>
    <p:sldId id="280" r:id="rId24"/>
    <p:sldId id="268" r:id="rId25"/>
    <p:sldId id="278" r:id="rId26"/>
    <p:sldId id="312" r:id="rId27"/>
    <p:sldId id="305" r:id="rId28"/>
    <p:sldId id="307" r:id="rId29"/>
    <p:sldId id="306" r:id="rId30"/>
    <p:sldId id="308" r:id="rId31"/>
    <p:sldId id="313" r:id="rId32"/>
    <p:sldId id="262" r:id="rId33"/>
    <p:sldId id="294" r:id="rId34"/>
    <p:sldId id="296" r:id="rId35"/>
    <p:sldId id="299" r:id="rId36"/>
    <p:sldId id="314" r:id="rId37"/>
    <p:sldId id="318" r:id="rId38"/>
    <p:sldId id="317" r:id="rId39"/>
    <p:sldId id="315" r:id="rId40"/>
    <p:sldId id="316" r:id="rId41"/>
    <p:sldId id="302" r:id="rId42"/>
    <p:sldId id="319" r:id="rId43"/>
    <p:sldId id="321" r:id="rId44"/>
    <p:sldId id="322" r:id="rId45"/>
    <p:sldId id="323" r:id="rId46"/>
    <p:sldId id="303" r:id="rId47"/>
    <p:sldId id="277" r:id="rId48"/>
    <p:sldId id="27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07C7A3-3246-48A6-AB3C-57DD4256982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31B872-B442-4F27-93A8-FEAD54A911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king.coe.uh.edu/~ichen/ebook/et-it/cover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alk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aptop-ebook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ssuu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ssuu.com/alliedhealthtw/docs/___________________________________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boom.com/presentations/152436/Alexander-and-the-Terrible-Horrible-No-Good-Very-Bad-Day" TargetMode="External"/><Relationship Id="rId2" Type="http://schemas.openxmlformats.org/officeDocument/2006/relationships/hyperlink" Target="http://www.youtube.com/watch?v=Ezbssw11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niversalusability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projectone.cannect.org/universal-design/seven-principles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2013summerworkshop.pbworks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f-shaped-pattern-reading-web-content/" TargetMode="External"/><Relationship Id="rId2" Type="http://schemas.openxmlformats.org/officeDocument/2006/relationships/hyperlink" Target="http://en.wikipedia.org/wiki/Electronic_pag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Laptop-ebook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effectLst/>
              </a:rPr>
              <a:t>介紹各種形式的電子書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Introducing Various Formats of E-books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Irene Chen</a:t>
            </a:r>
          </a:p>
          <a:p>
            <a:r>
              <a:rPr lang="en-US" sz="2800" dirty="0" smtClean="0"/>
              <a:t>Summer 2013 </a:t>
            </a:r>
          </a:p>
          <a:p>
            <a:r>
              <a:rPr lang="en-US" sz="2800" dirty="0" smtClean="0"/>
              <a:t>E-book Workshop at NTHNHS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9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124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399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Doctoral Dissertation &amp; Dissertation Project</a:t>
            </a:r>
            <a:endParaRPr lang="en-US" sz="2400" dirty="0">
              <a:hlinkClick r:id="rId3"/>
            </a:endParaRPr>
          </a:p>
          <a:p>
            <a:pPr algn="ctr"/>
            <a:r>
              <a:rPr lang="en-US" sz="2400" dirty="0" smtClean="0">
                <a:hlinkClick r:id="rId3"/>
              </a:rPr>
              <a:t>http://viking.coe.uh.edu/~ichen/ebook/et-it/cover.htm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5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Kindle version sold through 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75494" cy="49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through Kindle </a:t>
            </a:r>
            <a:r>
              <a:rPr lang="en-US" dirty="0" err="1" smtClean="0"/>
              <a:t>Cloudreader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6375"/>
            <a:ext cx="86106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6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through Kindle </a:t>
            </a:r>
            <a:r>
              <a:rPr lang="en-US" dirty="0" err="1" smtClean="0"/>
              <a:t>Cloudreader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" y="1447800"/>
            <a:ext cx="865632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0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83880" cy="144780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dirty="0" smtClean="0"/>
              <a:t>Doctoral Student’s Dissertation </a:t>
            </a:r>
            <a:r>
              <a:rPr lang="en-US" sz="3200" dirty="0"/>
              <a:t>title: </a:t>
            </a:r>
            <a:r>
              <a:rPr lang="en-US" sz="3200" i="1" dirty="0"/>
              <a:t>Transforming the Digital Textbook: A Modified Delphi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488680" cy="4187952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aim of this study is to identify and define the technical, social, and cultural factors hindering the adoption of electronic textbooks and to identify and create a set of foundational transformational strategies that result in successful adoption outcomes. 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identification of successful </a:t>
            </a:r>
            <a:r>
              <a:rPr lang="en-US" dirty="0" smtClean="0"/>
              <a:t>strategies will </a:t>
            </a:r>
            <a:r>
              <a:rPr lang="en-US" dirty="0"/>
              <a:t>lead to a better understanding of textbooks and their function, resulting in an acceptance of consistent and effective approaches to digital textbook design, utilization, and implementation.  </a:t>
            </a:r>
            <a:endParaRPr lang="en-US" dirty="0" smtClean="0"/>
          </a:p>
          <a:p>
            <a:pPr lvl="1"/>
            <a:r>
              <a:rPr lang="en-US" dirty="0" smtClean="0"/>
              <a:t>This, in turn, will foster the outcomes needed to fulfill the predicted benefits promised by this revolutionary paradigm changing </a:t>
            </a:r>
            <a:r>
              <a:rPr lang="en-US" dirty="0" smtClean="0"/>
              <a:t>technology.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Textbooks</a:t>
            </a:r>
          </a:p>
          <a:p>
            <a:pPr lvl="1"/>
            <a:r>
              <a:rPr lang="en-US" sz="3600" dirty="0" smtClean="0"/>
              <a:t>Books</a:t>
            </a:r>
          </a:p>
          <a:p>
            <a:pPr lvl="1"/>
            <a:r>
              <a:rPr lang="en-US" sz="3600" dirty="0" smtClean="0"/>
              <a:t>Journals</a:t>
            </a:r>
          </a:p>
          <a:p>
            <a:pPr lvl="1"/>
            <a:r>
              <a:rPr lang="en-US" sz="3600" dirty="0" smtClean="0"/>
              <a:t>Personal diaries &amp; reflections</a:t>
            </a:r>
          </a:p>
          <a:p>
            <a:pPr lvl="1"/>
            <a:r>
              <a:rPr lang="en-US" sz="3600" dirty="0" smtClean="0"/>
              <a:t>Comics</a:t>
            </a:r>
          </a:p>
          <a:p>
            <a:pPr lvl="1"/>
            <a:r>
              <a:rPr lang="en-US" sz="3600" dirty="0" smtClean="0"/>
              <a:t>Others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348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Media </a:t>
            </a:r>
            <a:r>
              <a:rPr lang="ja-JP" altLang="en-US" dirty="0"/>
              <a:t>媒介</a:t>
            </a:r>
            <a:br>
              <a:rPr lang="ja-JP" altLang="en-US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183880" cy="4187952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altLang="ja-JP" dirty="0" smtClean="0"/>
              <a:t>Text</a:t>
            </a:r>
          </a:p>
          <a:p>
            <a:pPr lvl="1"/>
            <a:r>
              <a:rPr lang="en-US" dirty="0" smtClean="0"/>
              <a:t>Audio:</a:t>
            </a:r>
            <a:r>
              <a:rPr lang="ja-JP" altLang="en-US" dirty="0"/>
              <a:t>有聲書</a:t>
            </a:r>
            <a:endParaRPr lang="en-US" dirty="0" smtClean="0"/>
          </a:p>
          <a:p>
            <a:pPr lvl="1"/>
            <a:r>
              <a:rPr lang="en-US" dirty="0" smtClean="0"/>
              <a:t>Visual: </a:t>
            </a:r>
          </a:p>
          <a:p>
            <a:pPr lvl="1"/>
            <a:r>
              <a:rPr lang="en-US" dirty="0" smtClean="0"/>
              <a:t>Video: </a:t>
            </a:r>
          </a:p>
          <a:p>
            <a:pPr lvl="1"/>
            <a:r>
              <a:rPr lang="en-US" dirty="0" smtClean="0"/>
              <a:t>Animations: </a:t>
            </a:r>
          </a:p>
          <a:p>
            <a:pPr lvl="2"/>
            <a:r>
              <a:rPr lang="en-US" dirty="0" smtClean="0"/>
              <a:t>Manga</a:t>
            </a:r>
            <a:r>
              <a:rPr lang="ja-JP" altLang="en-US" sz="2400" dirty="0"/>
              <a:t>漫畫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/>
              <a:t/>
            </a:r>
            <a:br>
              <a:rPr lang="ja-JP" alt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1"/>
            <a:ext cx="890016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http://talk.tw</a:t>
            </a:r>
            <a:r>
              <a:rPr lang="en-US" dirty="0" smtClean="0">
                <a:hlinkClick r:id="rId2"/>
              </a:rPr>
              <a:t>/</a:t>
            </a:r>
            <a:r>
              <a:rPr lang="ja-JP" altLang="en-US" dirty="0"/>
              <a:t>濤客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94023" cy="480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5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 of a Book</a:t>
            </a:r>
            <a:endParaRPr lang="en-US" dirty="0"/>
          </a:p>
        </p:txBody>
      </p:sp>
      <p:pic>
        <p:nvPicPr>
          <p:cNvPr id="4" name="Picture 8" descr="https://encrypted-tbn1.gstatic.com/images?q=tbn:ANd9GcTmrV0QjqKoEi3vPerTXDK-09xSORm7LeXbz2InkXtYKZ0fZjm8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5178"/>
            <a:ext cx="2787922" cy="20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4/47/Laptop-ebook.jpg/220px-Laptop-eboo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93" y="3276600"/>
            <a:ext cx="2095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S4yRwo9S9UdhHXd2nwtq3eUin45NPxXsy8MhNNcLO--_UwwAx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105150" cy="232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286000" y="3276600"/>
            <a:ext cx="3048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90250" y="4495800"/>
            <a:ext cx="1190625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http://www.issuu.com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77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3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Agenda on ISSUU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電子書優點</a:t>
            </a:r>
            <a:br>
              <a:rPr lang="ja-JP" altLang="en-US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83880" cy="4416552"/>
          </a:xfrm>
        </p:spPr>
        <p:txBody>
          <a:bodyPr numCol="2">
            <a:normAutofit/>
          </a:bodyPr>
          <a:lstStyle/>
          <a:p>
            <a:r>
              <a:rPr lang="ja-JP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製</a:t>
            </a:r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作</a:t>
            </a:r>
            <a:r>
              <a:rPr lang="ja-JP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方便</a:t>
            </a:r>
            <a:endParaRPr lang="en-US" altLang="ja-JP" b="1" dirty="0" smtClean="0">
              <a:latin typeface="Aharoni" pitchFamily="2" charset="-79"/>
              <a:ea typeface="MingLiU" pitchFamily="49" charset="-120"/>
              <a:cs typeface="Aharoni" pitchFamily="2" charset="-79"/>
            </a:endParaRPr>
          </a:p>
          <a:p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扱帶</a:t>
            </a:r>
            <a:r>
              <a:rPr lang="ja-JP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方</a:t>
            </a:r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便</a:t>
            </a:r>
          </a:p>
          <a:p>
            <a:r>
              <a:rPr lang="ja-JP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價</a:t>
            </a:r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格便宜</a:t>
            </a:r>
          </a:p>
          <a:p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更新容</a:t>
            </a:r>
            <a:r>
              <a:rPr lang="ja-JP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易</a:t>
            </a:r>
            <a:endParaRPr lang="en-US" altLang="ja-JP" b="1" dirty="0" smtClean="0">
              <a:latin typeface="Aharoni" pitchFamily="2" charset="-79"/>
              <a:ea typeface="MingLiU" pitchFamily="49" charset="-120"/>
              <a:cs typeface="Aharoni" pitchFamily="2" charset="-79"/>
            </a:endParaRPr>
          </a:p>
          <a:p>
            <a:r>
              <a:rPr lang="zh-TW" altLang="en-US" b="1" dirty="0" smtClean="0">
                <a:latin typeface="Aharoni" pitchFamily="2" charset="-79"/>
                <a:cs typeface="Aharoni" pitchFamily="2" charset="-79"/>
              </a:rPr>
              <a:t>多</a:t>
            </a:r>
            <a:r>
              <a:rPr lang="zh-TW" altLang="en-US" b="1" dirty="0">
                <a:latin typeface="Aharoni" pitchFamily="2" charset="-79"/>
                <a:cs typeface="Aharoni" pitchFamily="2" charset="-79"/>
              </a:rPr>
              <a:t>媒體形式呈現</a:t>
            </a:r>
            <a:endParaRPr lang="zh-TW" altLang="en-US" dirty="0">
              <a:latin typeface="Aharoni" pitchFamily="2" charset="-79"/>
              <a:cs typeface="Aharoni" pitchFamily="2" charset="-79"/>
            </a:endParaRPr>
          </a:p>
          <a:p>
            <a:r>
              <a:rPr lang="zh-TW" altLang="en-US" b="1" dirty="0" smtClean="0">
                <a:latin typeface="Aharoni" pitchFamily="2" charset="-79"/>
                <a:cs typeface="Aharoni" pitchFamily="2" charset="-79"/>
              </a:rPr>
              <a:t>可</a:t>
            </a:r>
            <a:r>
              <a:rPr lang="zh-TW" altLang="en-US" b="1" dirty="0">
                <a:latin typeface="Aharoni" pitchFamily="2" charset="-79"/>
                <a:cs typeface="Aharoni" pitchFamily="2" charset="-79"/>
              </a:rPr>
              <a:t>儲存容量</a:t>
            </a:r>
            <a:r>
              <a:rPr lang="zh-TW" altLang="en-US" b="1" dirty="0" smtClean="0">
                <a:latin typeface="Aharoni" pitchFamily="2" charset="-79"/>
                <a:cs typeface="Aharoni" pitchFamily="2" charset="-79"/>
              </a:rPr>
              <a:t>大</a:t>
            </a:r>
            <a:endParaRPr lang="en-US" altLang="zh-TW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ja-JP" altLang="en-US" dirty="0">
                <a:latin typeface="Aharoni" pitchFamily="2" charset="-79"/>
                <a:cs typeface="Aharoni" pitchFamily="2" charset="-79"/>
              </a:rPr>
              <a:t>全文檢</a:t>
            </a:r>
            <a:r>
              <a:rPr lang="ja-JP" altLang="en-US" dirty="0" smtClean="0">
                <a:latin typeface="Aharoni" pitchFamily="2" charset="-79"/>
                <a:cs typeface="Aharoni" pitchFamily="2" charset="-79"/>
              </a:rPr>
              <a:t>索</a:t>
            </a:r>
            <a:endParaRPr lang="en-US" altLang="ja-JP" dirty="0" smtClean="0">
              <a:latin typeface="Aharoni" pitchFamily="2" charset="-79"/>
              <a:cs typeface="Aharoni" pitchFamily="2" charset="-79"/>
            </a:endParaRPr>
          </a:p>
          <a:p>
            <a:endParaRPr lang="en-US" altLang="ja-JP" b="1" dirty="0" smtClean="0">
              <a:latin typeface="Aharoni" pitchFamily="2" charset="-79"/>
              <a:cs typeface="Aharoni" pitchFamily="2" charset="-79"/>
            </a:endParaRPr>
          </a:p>
          <a:p>
            <a:endParaRPr lang="en-US" altLang="ja-JP" b="1" dirty="0">
              <a:latin typeface="Aharoni" pitchFamily="2" charset="-79"/>
              <a:cs typeface="Aharoni" pitchFamily="2" charset="-79"/>
            </a:endParaRPr>
          </a:p>
          <a:p>
            <a:endParaRPr lang="en-US" altLang="ja-JP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ja-JP" altLang="en-US" dirty="0" smtClean="0">
                <a:latin typeface="Aharoni" pitchFamily="2" charset="-79"/>
                <a:cs typeface="Aharoni" pitchFamily="2" charset="-79"/>
              </a:rPr>
              <a:t>個</a:t>
            </a:r>
            <a:r>
              <a:rPr lang="ja-JP" altLang="en-US" dirty="0">
                <a:latin typeface="Aharoni" pitchFamily="2" charset="-79"/>
                <a:cs typeface="Aharoni" pitchFamily="2" charset="-79"/>
              </a:rPr>
              <a:t>人化設定</a:t>
            </a:r>
            <a:endParaRPr lang="zh-TW" altLang="en-US" dirty="0">
              <a:latin typeface="Aharoni" pitchFamily="2" charset="-79"/>
              <a:cs typeface="Aharoni" pitchFamily="2" charset="-79"/>
            </a:endParaRPr>
          </a:p>
          <a:p>
            <a:r>
              <a:rPr lang="zh-TW" altLang="en-US" b="1" dirty="0" smtClean="0">
                <a:latin typeface="Aharoni" pitchFamily="2" charset="-79"/>
                <a:cs typeface="Aharoni" pitchFamily="2" charset="-79"/>
              </a:rPr>
              <a:t>快</a:t>
            </a:r>
            <a:r>
              <a:rPr lang="zh-TW" altLang="en-US" b="1" dirty="0">
                <a:latin typeface="Aharoni" pitchFamily="2" charset="-79"/>
                <a:cs typeface="Aharoni" pitchFamily="2" charset="-79"/>
              </a:rPr>
              <a:t>速檢索連結功能</a:t>
            </a:r>
          </a:p>
          <a:p>
            <a:r>
              <a:rPr lang="zh-TW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很</a:t>
            </a:r>
            <a:r>
              <a:rPr lang="zh-TW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快可以到達讀者手中</a:t>
            </a:r>
            <a:r>
              <a:rPr lang="en-US" altLang="zh-TW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﹕</a:t>
            </a:r>
            <a:r>
              <a:rPr lang="zh-TW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 製作，運輸</a:t>
            </a:r>
          </a:p>
          <a:p>
            <a:r>
              <a:rPr lang="ja-JP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少砍幾棵樹</a:t>
            </a:r>
          </a:p>
          <a:p>
            <a:r>
              <a:rPr lang="zh-TW" altLang="en-US" b="1" dirty="0">
                <a:latin typeface="Aharoni" pitchFamily="2" charset="-79"/>
                <a:ea typeface="MingLiU" pitchFamily="49" charset="-120"/>
                <a:cs typeface="Aharoni" pitchFamily="2" charset="-79"/>
              </a:rPr>
              <a:t>對大自然無</a:t>
            </a:r>
            <a:r>
              <a:rPr lang="zh-TW" altLang="en-US" b="1" dirty="0" smtClean="0">
                <a:latin typeface="Aharoni" pitchFamily="2" charset="-79"/>
                <a:ea typeface="MingLiU" pitchFamily="49" charset="-120"/>
                <a:cs typeface="Aharoni" pitchFamily="2" charset="-79"/>
              </a:rPr>
              <a:t>害</a:t>
            </a:r>
            <a:endParaRPr lang="en-US" altLang="zh-TW" b="1" dirty="0" smtClean="0">
              <a:latin typeface="Aharoni" pitchFamily="2" charset="-79"/>
              <a:ea typeface="MingLiU" pitchFamily="49" charset="-120"/>
              <a:cs typeface="Aharoni" pitchFamily="2" charset="-79"/>
            </a:endParaRPr>
          </a:p>
          <a:p>
            <a:r>
              <a:rPr lang="zh-TW" altLang="en-US" b="1" dirty="0">
                <a:latin typeface="Aharoni" pitchFamily="2" charset="-79"/>
                <a:cs typeface="Aharoni" pitchFamily="2" charset="-79"/>
              </a:rPr>
              <a:t>需要多少發行多少，不必先做出具體的產品，只需等待訂戶的訂購，依數量發行</a:t>
            </a:r>
            <a:endParaRPr lang="zh-TW" altLang="en-US" b="1" dirty="0">
              <a:latin typeface="Aharoni" pitchFamily="2" charset="-79"/>
              <a:ea typeface="MingLiU" pitchFamily="49" charset="-120"/>
              <a:cs typeface="Aharoni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電子書缺點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17080" cy="41879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價</a:t>
            </a:r>
            <a:r>
              <a:rPr lang="zh-TW" altLang="en-US" b="1" dirty="0"/>
              <a:t>錢太貴</a:t>
            </a:r>
            <a:endParaRPr lang="zh-TW" altLang="en-US" dirty="0"/>
          </a:p>
          <a:p>
            <a:r>
              <a:rPr lang="zh-TW" altLang="en-US" b="1" dirty="0" smtClean="0"/>
              <a:t>操</a:t>
            </a:r>
            <a:r>
              <a:rPr lang="zh-TW" altLang="en-US" b="1" dirty="0"/>
              <a:t>作不易</a:t>
            </a:r>
            <a:endParaRPr lang="zh-TW" altLang="en-US" dirty="0"/>
          </a:p>
          <a:p>
            <a:r>
              <a:rPr lang="zh-TW" altLang="en-US" b="1" dirty="0" smtClean="0"/>
              <a:t>移</a:t>
            </a:r>
            <a:r>
              <a:rPr lang="zh-TW" altLang="en-US" b="1" dirty="0"/>
              <a:t>動不便</a:t>
            </a:r>
            <a:endParaRPr lang="zh-TW" altLang="en-US" dirty="0"/>
          </a:p>
          <a:p>
            <a:r>
              <a:rPr lang="zh-TW" altLang="en-US" b="1" dirty="0" smtClean="0"/>
              <a:t>加</a:t>
            </a:r>
            <a:r>
              <a:rPr lang="zh-TW" altLang="en-US" b="1" dirty="0"/>
              <a:t>密技術及版權問題</a:t>
            </a:r>
            <a:endParaRPr lang="zh-TW" altLang="en-US" dirty="0"/>
          </a:p>
          <a:p>
            <a:r>
              <a:rPr lang="zh-TW" altLang="en-US" b="1" dirty="0" smtClean="0"/>
              <a:t>讀</a:t>
            </a:r>
            <a:r>
              <a:rPr lang="zh-TW" altLang="en-US" b="1" dirty="0"/>
              <a:t>者接受度 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i="1" dirty="0"/>
              <a:t>Alexander and the Terrible, Horrible, No Good, Very Bad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Printed book</a:t>
            </a:r>
          </a:p>
          <a:p>
            <a:pPr lvl="2"/>
            <a:r>
              <a:rPr lang="en-US" dirty="0" smtClean="0"/>
              <a:t>VCR</a:t>
            </a:r>
          </a:p>
          <a:p>
            <a:pPr lvl="2"/>
            <a:r>
              <a:rPr lang="en-US" dirty="0" err="1" smtClean="0"/>
              <a:t>Youtube</a:t>
            </a:r>
            <a:endParaRPr lang="en-US" dirty="0" smtClean="0"/>
          </a:p>
          <a:p>
            <a:pPr lvl="3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www.youtube.com/watch?v=Ezbssw11724</a:t>
            </a:r>
            <a:endParaRPr lang="en-US" sz="1800" dirty="0" smtClean="0"/>
          </a:p>
          <a:p>
            <a:pPr lvl="2"/>
            <a:r>
              <a:rPr lang="en-US" dirty="0" smtClean="0"/>
              <a:t>Web Resources</a:t>
            </a:r>
          </a:p>
          <a:p>
            <a:pPr lvl="2"/>
            <a:r>
              <a:rPr lang="en-US" dirty="0" smtClean="0"/>
              <a:t>PowerPoint: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www.slideboom.com/presentations/152436/Alexander-and-the-Terrible-Horrible-No-Good-Very-Bad-Day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8725"/>
            <a:ext cx="2057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38725"/>
            <a:ext cx="1943101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38724"/>
            <a:ext cx="2057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2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Media Selection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8800"/>
            <a:ext cx="818388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/>
              <a:t>Resier</a:t>
            </a:r>
            <a:r>
              <a:rPr lang="en-US" i="1" dirty="0"/>
              <a:t> and Gagne's (1983) Media Selection</a:t>
            </a:r>
            <a:r>
              <a:rPr lang="en-US" dirty="0"/>
              <a:t>: it is necessary to select a medium for a cluster of similar objectives in the same domain, and attempt to mix compatible media for a various objectives.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factors in media selections include</a:t>
            </a:r>
          </a:p>
          <a:p>
            <a:pPr lvl="1"/>
            <a:r>
              <a:rPr lang="en-US" dirty="0"/>
              <a:t>The projected </a:t>
            </a:r>
            <a:r>
              <a:rPr lang="en-US" u="sng" dirty="0"/>
              <a:t>availability</a:t>
            </a:r>
            <a:r>
              <a:rPr lang="en-US" dirty="0"/>
              <a:t> of various media</a:t>
            </a:r>
          </a:p>
          <a:p>
            <a:pPr lvl="1"/>
            <a:r>
              <a:rPr lang="en-US" dirty="0"/>
              <a:t>The ability of the teacher and the students to </a:t>
            </a:r>
            <a:r>
              <a:rPr lang="en-US" u="sng" dirty="0"/>
              <a:t>manage</a:t>
            </a:r>
            <a:r>
              <a:rPr lang="en-US" dirty="0"/>
              <a:t> the media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ability of the designer or an available exper</a:t>
            </a:r>
            <a:r>
              <a:rPr lang="en-US" dirty="0"/>
              <a:t>t to produce the materials in a particular media format</a:t>
            </a:r>
          </a:p>
          <a:p>
            <a:pPr lvl="1"/>
            <a:r>
              <a:rPr lang="en-US" u="sng" dirty="0"/>
              <a:t>Flexibility, durability and convenience </a:t>
            </a:r>
            <a:r>
              <a:rPr lang="en-US" dirty="0"/>
              <a:t>of the materials within a specified medium</a:t>
            </a:r>
          </a:p>
          <a:p>
            <a:pPr lvl="1"/>
            <a:r>
              <a:rPr lang="en-US" u="sng" dirty="0"/>
              <a:t>Cost</a:t>
            </a:r>
            <a:r>
              <a:rPr lang="en-US" dirty="0"/>
              <a:t>-effectiveness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46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s://encrypted-tbn3.gstatic.com/images?q=tbn:ANd9GcS-hIdEFOWa9ZOUpEcZY3o_fFCU_FeQq_L87pk6nkJBoLrSgpv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18345"/>
            <a:ext cx="2676525" cy="25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Sp5d_waOOeTz5AiZ4DA6Cja-GRCFIVKFqXG4wlEYS_Wd1pf9MF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048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1.gstatic.com/images?q=tbn:ANd9GcSe6zN8TimBb_1pLLXc3sJwj6KHxyvNbqT5OSpfcQ5n6ltXrL2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5132"/>
            <a:ext cx="3295650" cy="19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thetimes.co.uk/tto/multimedia/archive/00108/NM285101_a_10835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4317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Images</a:t>
            </a:r>
            <a:endParaRPr lang="en-US" dirty="0"/>
          </a:p>
        </p:txBody>
      </p:sp>
      <p:pic>
        <p:nvPicPr>
          <p:cNvPr id="5132" name="Picture 12" descr="https://encrypted-tbn2.gstatic.com/images?q=tbn:ANd9GcTKqvJnS5VSM-EK76ONQLn8DGjDJzcgGnqVLzcGIdG1Q5wAuu4yf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747710"/>
            <a:ext cx="3370025" cy="20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810768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4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7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 of an E-Book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7176" r="19193" b="-7176"/>
          <a:stretch/>
        </p:blipFill>
        <p:spPr bwMode="auto">
          <a:xfrm>
            <a:off x="609600" y="1447800"/>
            <a:ext cx="7336970" cy="565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2520" y="533400"/>
            <a:ext cx="7848600" cy="105156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Electronic Page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84860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term </a:t>
            </a:r>
            <a:r>
              <a:rPr lang="en-US" dirty="0"/>
              <a:t>to encompass the </a:t>
            </a:r>
            <a:r>
              <a:rPr lang="en-US" u="sng" dirty="0"/>
              <a:t>grouping of content</a:t>
            </a:r>
            <a:r>
              <a:rPr lang="en-US" dirty="0"/>
              <a:t> between basic breaking points in presentations or documents that originate or remain as visual electronic documents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software </a:t>
            </a:r>
            <a:r>
              <a:rPr lang="en-US" dirty="0"/>
              <a:t>file </a:t>
            </a:r>
          </a:p>
          <a:p>
            <a:pPr lvl="1"/>
            <a:r>
              <a:rPr lang="en-US" dirty="0" smtClean="0"/>
              <a:t>An electronic paper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hardware display technology</a:t>
            </a:r>
          </a:p>
          <a:p>
            <a:endParaRPr lang="en-US" dirty="0" smtClean="0"/>
          </a:p>
        </p:txBody>
      </p:sp>
      <p:sp>
        <p:nvSpPr>
          <p:cNvPr id="2" name="AutoShape 2" descr="data:image/jpeg;base64,/9j/4AAQSkZJRgABAQAAAQABAAD/2wCEAAkGBxISEhQUEhQWFhQXGBoZGBUYGR4bHRwgHBwYHiIfGhogHSghHh4lHhwaIzEiJSkrMC4uHSAzODMsNygtLisBCgoKDg0OGhAQGzAmICQsLCw0NCwsLCwwLCwsLCwsLCw0LCwsLCwsLzQsLCwsLCw0LCwsLCwsLCwsLCwsLCwsLP/AABEIAMIBBAMBIgACEQEDEQH/xAAcAAEAAgMBAQEAAAAAAAAAAAAABQYDBAcIAgH/xABJEAABAgQDBgMDCQUGBQQDAAABAgMABBEhBRIxBhMiQVFhB3GBFDJSIzNCQ2JykaGxJFOCksEVNGOi0fAWRGSy4XOTwvEINYP/xAAYAQEAAwEAAAAAAAAAAAAAAAAAAQIDBP/EACoRAAICAQMDAwMFAQAAAAAAAAABAhEDITFBElFhE3GRgaHwIkKxweEE/9oADAMBAAIRAxEAPwDuMIQgBCEIAQhCAEIQgBCEIAQhCAEIQgBCEIAwzk0hpC3HFBKEJKlKOgAFST6RwvalvG8QWnE5MqaZAIl2kuFDgarXOpJok7ygURU1FBQgAm5bSTX9qTZk0n9glnEe1LGjzuYZWAdClJoV96CxoTM43OgJLSCEmoSoKFBlUKVHYVGmkY5MvToi8YWct2e8bJ2WVu8RY3oFKqCd06O5TTKrlaifOOvbJ7byOIp/ZnQV0qplfC4nTVJ1AqLpqO8ac7s4xMMNszTKHQkUNRcWPuqspPmCI5Ntf4WCXc3mHzBSscaWlkpULmm7eFBW1gqht7xhHMnvoHB8HoiEeftmfF2fkViXxNpbqUi6lDI8B1vQOW0rQn4jHadm9p5Sfb3kq6lwfSTopPZSDcfoeVY2KExCEIAQhCAEIQgBCEIAQhCAEIQgBCEIAQhCAEIQgBCEIAQhCAEIQgBCEIARVdusadbS3Kyp/bJolLZ13SB77yugQNOqqa3EWLEJ1thpbrqglttJUpR5ACpik7Oos/ik5Rtx5OYZ7biXTdDZroacaqaqOlopOXSiYqySw3A2ZWVRKtnKgDKFH3lLN85PNRVf8hyggNvVbeHylgoaXTXiSeihU+QiGwTEpieD8yoFqSyj2VJAC1lBzb5VqgGgAHSvmbCzLpdCFuBJWk2WhRpUHkRTmDY9445J2brY/cVnQy3UWJskkVFba+lT6GNFlSVPPoeU24EIQVUpw+8U5k14VFJUR1AjW222iRLNlvdl190BLDP7xaiQBrUBJFSbUtepEa+yWz6pVCm3SlbrhS/Mugm6vgv9BJFE8sqVWFYVyLN6d2Zl5xoibZSvPcA2U30CFC6SBStNb6xynaLwxncNWZrDHlrSi9jleSBrpQODqBrplMdY2Vxtc4H3gkCW3mSXV9JxKbKWb+6V1y6WEZcTmM76GCVJQQcxBpmqLDTTl6xZTcCtKRzjZPxyWghrE2SSLF9sUUDYfKNWHUkpp2THYsCx+VnW95KvIdTzym4ryUk8ST2IBik7abOyT6EtvsFawgBL6aBxIGnELmwNjUdo5vtL4czuFqE3hz7jiUnVFUupB6gWWnkaa800jojmi9Cjg0ekIRyLw78ZmpjKxiBS09oH9G1/e/dqP8pv7thHXAY1KH7CEIAQhCAEIQgBCEIAQhCAEIQgBCEIAQhCAEIQgBCEIAQhFc232hVKNJQyAubmFbuWb6qOq1D4EA5lHTQWrAEPtE9/aE4JJN5SWKXJs0s45ZTbFdCAQFr10SLGK+7M/wBtzSkpJOFyqquEVPtTouEimrabGnO3VJTr7UlcpLsYRJqKpycJLrx96iiS66s61XRXWiUq6CN/HsTRg8iy1J8S0K3CGympccNLqAuSTVVqVrTmI5pSt38GiRjxufcm5v2GSWtAWhJfWnhDLQFDQclq91I710oYu3yEnL8m2GG/RKUD8TYeZMRGwmzfsTCt6QuaeVvJh34lm+UH4U1oOWptWILaybE/M+yUWZKXWkzSkD5x3VDAOlBTMrW9BYgRnSLGXZiRcnHTi0yS3UfsbRAO6ZoeJQ+JwEmovQ2NCANraQuTK04c2SlT43s44Pq2dMgPJa6ZBrYKNL1jfxCcEjLb13M44ciUtVqVuE0baQOpUdRyBOkbOyuDql21KeIVNPq3kw4NCsigSn7CBRKR0FecL/cPBI7tDLOVsJQhtuiRolISm3YAARA7JYoXm3ZhxYSyAMiToEJBUXlqI1cJUoXoEBHOsYMcfM9Nf2e2TuG8rk6sHUG6GAdarpVX2RStyI1dr3DOTDeFMcKCA7OrRbI0CCG7aKct6UsQTBRFljwmZTMqTMtn5JTYDZIIKgohWahuB0Bvz6RINvIrlCk5hbKCKj08o0JgCWaQ20QCpSUJzXoLDQACiUgDsKRE4DiDjs28hAZLbKlCYfAJqsgUabNRQp95ZNaVCaVNRX2LFf8AEzw7lpob5kBqbUaAJHC6Tc50gWP2h1uDalS2K8QJzBXvYsRQssJtlN1tDkWzopvtWnwkXB7FLtrcmC4cuRsqSCDrVKdBTlep705RDeI+FSExLn20hG7SVpeHvNjSoPME0ARfMSKCtxrjytaMpKJd8JxViaaS7LuJdbVopJqPI8wRzBuOcbkcc/8Axwl0hibWHSczoSlskAgJTXOUAmhVmAr9mlbR2OOoyEIQgBCEIAQhCAEIQgBCEIAQhCAEIQgBCEIAQhCANfEJ1thpbrqglttJUpR5ACp/+o51gcw446vFZtJCXElDTZ96WZF01HxOe8o68SdBaJHaNf8AaM4JIXlJYpcm7WccsptjoQPfWL/RFjEjj6CE5kDjX8mU6hYUDYjtyPnHPmnwjSEeSk7EJXMCZxd2ocmVltil900lWUa2upIB8q/SMYNiZVWJ4i7iDoG4l1KRLp+ipy2ZY8hfzUi/DE0tLhYXJy6ksnK4lrMMgClJICVACgook6EVAiYlJdvDZJqXQpKd23TObAUBU46roBxKMZdV2y9cGLa/HlMIDcuQqamFhlhJ0C/pLNvdbBBJuAQAY0tjsIDQQgVyNpzLWSflVlSlbxZOpJqbm2UCITZFCZ6ZM5MBW6UhTMolVsqEkcf/AKjhqo+fMERKY4pbhawhtRzO5lTDg+hLVv5KcqEDWlT1BiKt0PJu4HWfmfbVV9mZKm5NJ0WdFzFO90oryBNBWP3a7alUslaWqLmHFBmXb6rpVa1fZQCknyA51iXxidbkpYKSEttNgJ04UJSk6JGtAmgSNbRRdksBfmycQfOTehW4zfVtVqFU5KWeIq6c6KpE+QS8vOsYPhinCS46VErzWW/MLuQRrc+dEit4kNgMBclmFOzF5yZVvZhR1BOiPJANKaAk0tSK5JzBxOfRNmhlWXC3JoUCQtYPHMEcwCKJ75dMqq27a3almQYccWarCeBu9VqNQlINOZ15gAnlEvtyR5Ijb3EitxmRlQDOvXC7/s7f0nVU50Fh1vrQGUbwEsSzUpLAboCi1K94moJUTzKjUm3PlGj4e7OOS6HJqb4p6aOd4m+QG6Wx0AFKgc6DRIi3RWVbIldyNxOfalGiRkSEiuUkJFOZPYCpJjlmGyTmNOZnc6cOaJy1JCn1ior1CE1PlUjUnLu426rG51TLCiMPZol55OjpBrkbPMV5i1L/AA1vsrLobQlDaQlCQEpSNAByEQ30+/8AA3OYYt4RZDvJCZWhabpS4aX+y4mhH4HzjBhPiXi2ErSxiTSnm+RcPHQUuh4VDlK869KiOtxq4nhrMw2Wn20uNq1Sr9QdQe4vFoZ5LfUhwXBMbJ7XSmIt55ZwEgDO2qziK/Gmv5ioPImJ2POWP7Lv4K77bh0yEJAIKHFJCspIJSAqzqagW96wsTeLv4e+MjU44mXnEJYeVQIcCvk1q+Ghugm1ASQbioNAeuMlJWjJqjq0IQixAhCEAIQhACEIQAhCEAIQhACEI/CYA/YhtrsaMpLLcQnO8ohtlv43VnKhOotU1PYGIXaPxQwuTqFPh1wV+TY+UNRyJByA9ioRV9l9u28Zn0VSGUSyVrZaUuqnVqGXPSgHA3n4RX368rRJ0rJStlrwWSRIS6G1kqUSVvP0rndWarWrmMytK6Cg5RIzTJc3akKHCsLrqCKEWp5xtKAIobg6iIoyi2CVM8TeqmendB69o4G7N0fmI4W3VTpVlNaqqKpIoAQU1GtPOp8oo21j6px9qQSVAvBK36HiRLhQyt1+JxVCSTYAG4Jiy7UYw2hLjrhPs8unOsaZ1H3UeZJCfUxq7C7PuezuTE1abnFB5xQsWxq2hINxlFLcq05RMVX6iH2NrbQS8nJl6gbQyEhKE2zAUSlAHXkDyHaMfh5hTjTC5ubP7VNkOvKNsqacCL6BKeXKtOUVzHGn8Vn0ShAVLySgp9Y91TprlBH2U1qB9scxFq8RMdXKytGUhcxMK3DKOZWsEVA501vatOsWrhbsgq+KOjFZ5bSnK4dKLBdOiXXNQ0OoBBzHty4TG9tLiD04pvDWlJQZhO8fUj6mWFiCdMyzwgdDeyhT4WyzhMkEqyrRLZVvcy887UH1rQX0TrpElslg3s0s65NrQibnAVuk0GTholtI+FtJApe9e0L54QJbZuXYCSppOVDVW2xWyUJApSulrkm9zFV2elv7Wn1T7if2SXWUyqT9YtNAXe6U0t38jXd25m1PLZwmVOVb4HtCx9UwLK/iWBQDp94GLdheGty7KWWgUtoFEiug89fWIWi8k7n4uf8Ald0EKJsSbUAPP+kUnbXG3Zx84XImhp+1zA0aQdUA81kWI9PiKcG1G0DrDvssqou4g8ottKUahpvUuHuKHyyqPKhm9ldnm5FgNpOZZOZ10+84s6qPboOQ6mpMJ9KtjfQ3MIwxqVZQyynK2gUA5nqSeZJuTG5GjjOMMSjZdmHA2jSp1J6JGqj2Ecd2t8VJiYq1JBTLZtn+tVXpT3P4b9+URHHKbJckjp20+2snIgh1zM7yZRxL9eSf4iO1YpYxTHMV/uyPY5c6LPCSDz3hGdXm2AIiNhNgMRU4H1FMsDfM62lxw90trBynuaHzjtbcygqKAtKnEgFSQQVDuoDStD+cWl0w21ZCTlucb2l8JZlLe9afMy9q4lQopXdBKjmIHImppbpHMHWyklKgQoEggihBGoI5GPXMUnxB2BbxBJcaoiaAsrQLp9Ff9FcvLS+PPxIiWPsafgz4nl0okZ1dXPdYeUff6NrPxfCfpaa0zdpjxJNyrrDqm3EqbcQqhBsQR/utY9Q+EO2X9pSY3hrMs0Q71V8K/wCIA1+0lXKkdZiXqEIQAhCEAIQhACEIqG0PiRh8qrdhwzD5NAxLjeLJ6GnCD2Jr2gC3xGY7tBKyaM808hpPLMbmnwpHEo9gDFHXOY9iHuJbwyXP0l/KTBH3bBPkQkjqY2MJ8MpFtZdfC5x8+87Mq3lf4Twn+Kp7xRzSJo0pnxQmJslGDyLkxqPaHRkaB/EV/iUk9oip7YLGMQ//AGOIpQgmu5ZBKaa0KRkSSNKnN5mLvjm1klI0bccG80TLtDO4egDadNNTQd4pONba4k+KSzSZJtWi3qLfVWl0t+6jW4VXzijyP2LKJv4b4M4W0Ku717qVuZQPIICSPUmMWN+EsmtpLmGky0wg523EuLUlRGlSVKIvopOnQxVxh6XSlE+888XkHIp5xRoSWwClFaJPyiaClqHlGhs1tBM4as+yZnZYpLqpVxWiFOZUFtWoWUlKtLhVweVFkt7l3jaR0DY3bZwuew4mncTyaAFVAl7oUkcOY9rK5fCL7FNUML2ildcykjsl5gn8bGndKqdrQLe0s/gy0s4olUzKE5W51AqoDlvBzNOR4taFcRKF7EJl3mtnWnpYy74KkrUlblDQlQUFa9KgekbWPzbrUs86y2XXUIUpDaRUqVS1ud70FzyqYyYZiLMy2l1hxLjatFJNR5HmCOYNxG1GWxYrPh9gpk5JAePy7pLz6la53LkKNdUiifME84g8ILUxiMzPLJ3EqtUvLi5BcPzrgHc8IpanSgizbQPvOJUzKbsuqSsFSycqCPdKiLihvodIq+1L4wrDmpaXyqJSltAAqpbpIvTuqqj6iJu77ijBhrAn8TcVlPssisrIVouYJVlHT5ME16K6gxZcV2gaYl3p11OYJCUoSRdSqCiU25rVSo5CvKNbBMHckZViVaKS6UrceUb51qAzGvO5IB+yIjXG1YpP0bUBK4cQEmlQ5MilTTmlsW7HqFROjfhA2PDvA3RnnJqvtLyitzzoRl+6gHKB1r0ib2v2pZw9lbrnEQmqUVpmJqEpr3I/AKPKJaSYLaKFWY1KiaUFVEnTkKmOWYUyvFp9Uy8c0rKqyti2Vx0c6CxSn8+HqqIXdglNgMCcTvJ6bvNzPEQRTdoNwgDlyJHKgHI1zbb7csYcnKflJgiqWgdO6z9EfmfzGptttoppwScinfTzhygAVDdb1PIqpehsBdVhQ16Uw6Ww92riVYli6zmLaeINqN6qJ92luJV9CAkXgo2+qXx+cDwiHRsviOKKM3iLolmBfO7whKejbZIyp7qIrrVUWTZ1uXZOXBpMzLosqef4Wwbg0WQCr7rYTUczG27s+V0m8emEZRQolgrKyg3tSvyiuwrXmVCJJjaGamQE4ZKJSwBRMxMAtt0t820OJSaaEUEWlJtePt/oSozNbLzL/FiE44saliXJZaFtCRxrHckGNhOOYZJJDDbjSaGgZZG8VX7iAVV7mMSNkVPXxCZdmf8ACHyTIvX5tBqqnVRNYnpDD2JdNGW22k88iQketP1MZNoukfmFT2/b3m7daBJAS6nIogWrlqSAeVaGnKNyK5im3WHS9Q5NNki2Vurhr0OQED1pFfmPFHMP2SQmn+iinKD3GULJ/KI6JPZDqSPvxa2QE1LmYaT+0MprYXWgXKT1IuR6jmKcs8N9qjhs828Sd0rgeHVCiKmnMpNFDrSnOLnjvifibIQVSSGAuuXepWSaUrS6eo1EVHYDAU4riaG3AlDaip1xKOEZRcpQK2BNBbQHtHZhUkqZjkab0PWbawoApIIIqCLgg8wYR8yzCW0JQhIShCQlKQKAACgAHIAWj8jYzMsIRB7V7WymHN7yacCSQcrYutdPgTz8zQCoqRAE5FE2g8TGG3TLSTa56b03bN0JuAc7lwAK3pWnMiIJxGK4587mw/DlV+THz7yftVHCkivQX0XrFgBw3BJcJASylRoEgFbrqvK6lmp8hXkIo51sSkQw2VxLEeLFpotNH/kpU5U0tZxd83MEcXZQi24Ds3KSScsqwhqooVAVUqnxLNVK9TziKlZ3EZy6GvYGDot4BcwoW91r3GufvlRt7sSRVK4e0VvPZQfeefcqtZ8zrzohIAHICM22yyJDEZrctOOlKlbtCl5EiqlZUk0SOZNKDvHJpbamexgLUhwyUoFFFGjV5dgT8qRwi4ukdrx1bDZ8PozoS4lJ90uILZPcJVRQHmBWOc7WbJPyLrk7hqM7aqqmJMc+q2uh50AtelRYUd1puWVXqMPwuXlE/JNhJUQCrVaipVOJRubmusQ2PKWJlJI4UpKh0ISuWr+alR9Se0rc0ptTKlBISSsWChRcvr0sVixoRWMOLYiFNOp1WnOgejLx/NbB9RHMlK9To0rQ+JtO9W28oALAz0rWiipBsfJoj1iuyiFe0KRWoolJ9GyEjyBy18osLxCVIBIoVKTXS28UB+SxFVbnAZl0MBb61ZwlLKS4eNC7inwrKPwjWCb2IbS3JrFZB6Te9rk1buYRvnV00cSXa5FJrSzeYkc8o50jq2xO1UvjEooqQnMBkfYVxAV7HVCqGlehHKKDL7F4rO03jbUk0S4TnUXHCHC6TRKbfWqFFZdIumymwsthSnJpcwtTikneurKWmqE1JyDhSK3uTTlGsbSpmMmm7RBYrsNN4a4qawRZKTdySWcyVD7NTxeRIUL0Ua0iU2P8SWJ5RYcBlZu6d25oVCookmlVA/QIB5CtCYvcu+lxKVoOZKhVKhoQdCOx6xVNuPD6VxIZlDdTAHC+gX7BY+mPzHIiDp7ldtiTU0pht1ZJW4u5KU6GhpbpXn3jSxDAWN2lcw2l11DqXUUJTRzMMuUg1oDyNtbRVME2rm8McRJ4yCWzwszwqpJ6BaqX8zxC2YUOaOjPy7bwQTxAELSQbdQQRYgxlKLiXTsgMX9oTKTbrbavayChqlymuUDLyCQpRNdBSpsI1tkdnGGGUMICiEJSRMJqnMv6ZBPIqqRra3KJvFZ0KTumlp3ilbs9q1r/AKV7xlxnFWZKXU88rK22n1NKAADmSaDzIiq10J8lR8S8aUot4dL/AN5mCAFV9xNDmWR2TU+lRWkRW0uMpw1hnD8PTmmlpCG0gAlNdXFDTMo1IratSbChj8OxQsMzGNToG/meGXaroj6CR50BJ+FNdVERL+G+za0hU/N1VOTNVcX1aVaADkSKeQom1DW7pb8fdkLU29itiESTSi4ormnh8s+Cc17lKFagV1VYk3tQAfjKinM1hEu2AT8pOLru61vRXvzC9b1KQdSbiLhFOx/xClmFbmWSqbmNA0zcCnJSgCLdEgkdozTlJ9y7SSNvDdi2UrD00tU5Ma7166U6fNte6gVFRqR1jX2h8R8PlCUlzfOD6DNFU81VCR5VqOkVeawTF8S/vj6ZZk/8u3e3RQBof4lHy5RMYLsBIS1Dut6sfTd4vwTTKPwr3iz6f3O/YjXhEH/x7is/bD5UNINt6rip3zqoj0oTGyxsG/MHNic469z3SFEIHqeX3Up84viRyH4RGYltDKS9d9MNoI+jmBV/IKq/KI9R7RVE9PdnzhuzcnL03Uu0kjRWUFX8xqr84lqxR5nxOla5Zdt+YV9hFB+fF/ljQd2zxR0fISCW+7pJP5lH6RHpze/3HUuC27XYCmdllsmgV7zavhWNPQ6HsTHE9jMVVh2JMOr4d07ldB5JNULFOoSVeoi8Kdxt08Uy00nohIqPLgJ/zRzTHFqMw6Vul5WahdP0iLV/KOjBpasyya6ntMGP2Kp4W4x7Xhcq4TVQRu111zNkoqe5ACvWEdJkaG3233si0ykmj2jEHaBDQFQiuil+l8tdBUkC50Njtgd04ZzEF+1T6zmK18SWz0bGlR1pQUASANdLxslXpZUtikpUPMK3blBXM2QVDOOaQQoH7/aLPsTtWziUsHmuFQs60TUoV07pOoPMdCCBnkbLIwY7tC8XzJyCEuTQAU64uu6l0q0LlLqWfoti51NtWE7MS8mVTcy7vpkJq5OPkDKBWuQHhaQKmw5GlTFial0IzlCEgrOZRAAzKoBVR5mgAqeQEUmS2amsQWH8XoltKqtYehVWxQ2U+QaOK7aeQJTGZJjf2mncSUW8ISG2AaLxB5PCaGhDCCOIjqRrbhsYlcJ2TlZMmamXC++kVXOTKgSnX3MxytpFTSlxWlYxYttiEuGUw5n2qZTwlKOFlnl8q5omnwjpSxj4kdilPKS9ir3tboNUs6SzZvZLWiyKkZli4pUc4kB/a9+ZOTCpYv8A/VPVblxr7pNFO3H0O2sWuR3u7Rvigu5RnLYIRm55Qok084g9ottJKRIbcczPWCZdoZ3CeQCB7teWakY8LcxGbOd5IkpfVLQIW+u/1iyMrQIpZIz3PEmlYgENt14dImM8zJUZmylWYJ4UPA6pWOSj8Vr68iKLhGFYlNLVu5FTaipYWt47ttJzLPMZlgFboISK8Q6R3KcnGmGyt5xLbadVrUAPVROsU1zxCMwot4VKOzigaF4/JMJPdatSOlq8jEVZKbRH4X4ToXRWIzC5k/ukVbaFgOXErQX4Ynn9ocLw0bhrdhdaCWlkZ3CaVoUo+l3WRGj/AMLT82M2JzxQ3qZaU+Sbp0W6eJQpqD6GMeH45hkkSxhUsZl2wUmVTn603swbUtqVHyixBt/2ji838xLtyLR+tmeN6lNUsJsk15LMYpjZWRYKZjFJpUwtJqFzTgS2D/hsghA+7RUZW5LGJs1febkGj9UwA69SminlcKTXmgR9K2QwqU/aJoJWoUq/OOlwkjT5w5a16CANiR21RNLAkpd+ZRWhfCQ2yL0PG4U5iOiQYtMVVvatb9Bh0q4+m1H3PkGAPsqUM6wPsIPK8Z5TBJxxaHJycVwqCgxLDdNVF6LUauOCvIkA9IhokmsRw9qYbU0+2lxtXvIUKg/6EciLiOdTEhOYES5LZ5rDK1XLk1cYB1LZ5pGv60uuOnQiLBAbO4xJzyd/KqQs6KNKLSei06g9+fIkRQ/EZYn8Rk8PAOXMXHtboRmtbStFjzyGMHiZsaqRKsUw132ZST8q2FBIOYi6AbGppVs2PIco5y3tm6XZyacV+1PtBlJSKBIOUKUL2IQgAU5qrygsfKHV3LkhAxnF8ljIyeiQOFVCBTpRah/ImLttTt1KyR3dS9ME0DDd1VOgUdE1qLa3sDHGtmMUmyyJLD8yXXlKW84LKoOEJCvoISOIq1JVTz6DgmDyGDo3kw8j2hQqXFXV3DSLqp3AqefICmSKTp/RF4tmZWGYhiIrPOmWlz/yjJoSP8VfOo1Fx2SYsWF4TLyiMrLaG00uRqe6lG59TFXmttH3h+wyxy/v5jgRTqlNaqHevpFRxVxpw5sRxAvEH5lk8APSiQR60Se8U6W9Hp4Ra0i/Yvt/IS9Rvd6r4Whn/wA3u/nEC/tpiMxaUk90n94906gHKP8AuiHw/Emkf3LD3FdFlOQH/wDoan8TG9mxR3kxLg9eNQ/VJielLj5f9C2/8PheCT0x/fJ5ZB1bask/gAn/ACmMzGzchLCq0o7qeUD+SuH8BGrNYMsCs3iLgHRJDQ/Wh/CItQwdo3zPr81rr+iTE6vZ/CGi4+Syr2lkWhQPNgdEAn8kgxqL25khotZ8kH+tIhV49KD5rDgo/bQhP50VH4dp3fq5NhHnQ/pSJWLw/lDqf4i4YJjDc0grazZQrLxCl6A9T1Ecv2zkUMzbiWzY0UR0KhUj8/zif/4nnuQl0+SVf6xW9oXXXV717d5zQcApWnMjnQWr5RfFjcZXwVyaxL34X7eewSi2SdXlLv3Q2P8A4wiybBeDyVyaHJwlLjnGEAXSlSU0Cq0orUkcq9YR0mB0HxRxJMthzriqUC2RQ8wXW8wA58GaONTLL+DTInpLil1WdZrw5SdD9k/RV9E09fnxQ20XioDLacjbDrtq/OEEpQq44SEcuq1domtkto2p1otLSEupTlWydCKUqkHVPUHTnyJ58zcWpL6msI2qZ1bZrH2J+XTMS6qoVYg+8hQ1SsclD87EVBBj7xnD3H0htLymUEneFA+UUn4UOV+TrzIBNNCnWOKtomMDmDNSgLkosgPsV0H/AIrwq5aGoN+2YFjDM4wh+XXmbWLdQeaVDkocxEJpq0Q01ozFKysph0vRAbl5dsVJJyjpVSjdSj1JJMVpzFZ3FOGQzSsodZ1xJDjg/wCnbNwD8aqa2oRE1jmyjE4+07M1cbZByy5+bKyffWPpGlAAba61pGTaHaZiTyIIU4+5ZqWaGZxfkn6KbGqjQCh8okg1cA2TkcMQp1IAWAVOTTygVn4ipw2SDzpQdYr814gPzjimMGly+QaKm3QUso0uNM1idaG1kqjbOyUxiKkuYsujYujD2VENp/8AWcF3Fi2lACDQ0JEMW21l5UiSwxgTMyLJYYADbdDQlxSbCh1A9SnWJBgY2BZH7VjMyZtxAqS6rIw391FhTzoD8MfqduVPn2fBZTfhHDvlJ3Us3+hNK1yjKSNKx8SWwcxOLS/jT++IuiTbJSy3rrT3jelul1KET+PbUyGGIS2tSUqAAblWUgrPQJbT7oPImg7wBpSuxa36LxWYVNqrXcJq3LpvWzaaZ6dV68xGzjO1mHYYkNFSEqFkyrCQV15ANpsmv2qRCFGMYpqThkoeQvMrHfTd1H3SOihFi2Y2LkpAVYaG85vL4nD14jpXomg7Q9wQbeIY1P8AzLSMOYP1rw3j5HVLVgnyVTsYl8K2HlWlh17PNzH7+ZVvCL14EnhQAdKCo6xJ45tBKyac808hoagKPEfuoFVK9AY51iXi06+SjC5RTl6b94UR6JBHK4qoHtEag6xFcxvbrDpSoemm8wsUIO8UD0KUVI9aRyueksSnf79PLyGtWWeFFDyIACT6g+cGcCkJQZlJbH23SCfTNavkIo5xXkuoMsk34w7y0hIvPXIzucCfPhzW8ymIl/aDHpn3nmJRJ1S0kFX4nMfwUI1RtG2u0u26/wAqoQQgU6rVQfhH4TiDvJmWBHM71Y/REVc32r3/AD+iygvc1JnZfecc7NzExlqolazQddSoi3QiKXhGFPOlb8u2jIlSgltZ5dBXUgEXrHQdsZsNSbxJupOQdyq36VPpGPAZUNS7SB8AJ8yKn8yYpLNKML7l44lKVFFfU2F1OeUmAahVxfqCKU53FPWNORw9+dmigrzrJzLdUrNYU4q6q5W/SOjY4xLqaJmQnIm9TYj7pF69hrHMn2AVLcYSpDYrlzG9PMdf9mNcGXrToplx9LL1NYLKop7bOLcI+gpzKPRsVUPIGPlrGpFj+7SxUeSgjL/nXxRWcPYSlCSAKkAk87xsKUBqaRp6fdlkiYmNrJpXuIabHclZ/oPyiNmJ6Zc+cmXPJFED/LrG3huCTUxTcS7zgOikoUU/z0yj1MWvCvCjEXaFwNMJ5515lDySjMD6qEWWOK2RDa5Zz0STdalNSdSq/wCsZeFI5AfgI7ZhXg1LJoZh91080oAaQf8AuX+ChFxwfY+QlSCxLNpUNHCM6/8A3F1V+cXor6kVsjz5hGy09NU3Es6pJpxlORFDzC15Uq9CYu2E+DcwqhmZhtofC2C4f5jlCT6KjtMImijySKDh3hJhzfzm+fOvG5lH4NhNuxrFswvZ+UlvmJdps/EhCQT5qpU+piShElG29xCEIEHAfGPZIycyZ1pJ9mmFfKgaNuH6R+yu5r1zdUiKC42oKS40oodTdKx/XtHrLE8PamGnGXkhbbiSlSTzB/Q9CLg3jzPtZsy7hcyWHKqZVUy7x0Wn4SdM6a0I/oRENGsJcMtOyW06ZxJadAS+kUWg6KHMpHMdR/SMLTr2CPmZlklck4R7RLj6P2kdKcj6GxFKE60rMlbaih1BqlY1H/iOhbJbTJnElp0BL6RRaDoscykcx1H9I45weN9UdjVq9GdfwjFGZplD7CwttYqlQ/QjkQbEHQxrYbgUtLLeebR8q6orcdUSpZ50zKJISLAJFrCORSs49gUwXmgpzD3VDfMi5bJtmRXQ9DofdP0THacNxBqYaQ8ysLbWKpUOY/oRoQbgggxommrWxi1TplFWnEcY+PD8PV6TLw/RtBH+1g2tOFYTJYZLkNJQwykVWtRpXutZuT5+Q6RLTBXlVkCSuhyhRIFeVSASB5AxBy2zW8Wl6eWJl5JqhJTlZaP+EySRmHxrKldCNImyCGmcSn8S4ZCspKHWdcSQ4sf9O0aED7aqa2oReX2Z2Lk5E52kFbxuqYdOd1ROpzHSv2aRrbVeIUhIEpcc3j37hrjXW1lXonUWUQegMUDFNpcWxGyT7BLnkkkuqHdViPTJ6wbpa6IlKzoW1e30hh9Q87mdH1LfEv1FaJ/iI9Y59P7dYtP2lW0yTB+sVdwjsSOY+FI+9EG3LYdh5qshb3VXG5XskWT52843BPTsx8y0JdB+seuv+FvkfO0Uc+y+rLqHc+GNl5dsl6aWX3DdTr6rV7gm/wDETGx/xAlXDKNLfpaqBkbFOWdVB+FY/WNmmiQuYUqYc6umqR91HugdrxITs+ywkFxaG08gTT8E6n0EZOVvuaJV4ItUlPPfOPIYR8DIzKp3WdD3EZZLZeVbOYo3q+a3TnJ73tX0iLnNum7iXaW6fiPCn/X8QIhpvG517V0NJ+FoUP8ANr+Bi6hkfgi17nQJiabaHGtCB9pQSPziLmdrZJGrwJ+yCr8wKfnHPlSLdSpwlR5qWr9T/rFy2a8OJ6aoUMBls/WvDJb7KKZ1dRYA/FF1/wA65Ycmtyq7U48qdWhtCShoHhzaqPxHlYch1PW36w9NNiiJldOiuL8K1pHfNm/CmSl+N8e1O5SmriRkFRQ5W70r1UVEciIgdqfB0qJXh7qUV+pfzFI+64Kqp2UFecbemqqjJTV2zjr7CnVBTzi3CNAo29BGriU3bdouTYgX7UHeOlSngniTiqPzLDSOreZZ/lypB9VR0vY3wzkMOIWhBdfH1ztCR9wUonzAr3iyjQlk7FZ8JvDVLcrvMRZSt1yhQy6kHdIFaVSdFKrUg6AJFjUR0iTwGUZ+almG/uNIT+giRhFjO2IQhAgQhCAEIQgBCEIAQhCAERe0mAMTzC5eYRmQrQ/SSeSkHkodfMGoJESkIA8vbWbMTGGPbp/jaUfkZgDhWOivhWOY/XUwjragpLjaih1BqlY/Q9o9XY1hDE2ytiYQHG1i6T+oOoI5EXEeeNuNin8KXVRLsoo0bfpdNdEPU0PLNoe1wKtGsZ3oyd2W2hbnm1NOpAeAo60dFDQqSOaTzHKvkTq4RiruAzFDmcw15V06lpR5juB/MB1FqI4laVJdZUUOoulQ/Q9R525aRc28eRiMhMtqATMJaUVNdSkVCkV5VA7g+hPK4PHK1szSWqp7nQ9ovFTDZVIKHfaFkApQzfXTMv3U9xdQ6RRMQ2gxjE7FXsMsfooqFqHc2Uf8oIOhiJ8O8MY3AeypU6VKBUblNNAOlr1F7xnnJSdnHFBSjLSwJFB766HU05HzppY6xLmk2l9yijpbMDa8Pw85WwXZjSieNdeldE+Qv2MbHs0/N/Oq9lZP1aLuEfaVy/LyiWwrBpeUT8mkJoOJxXvHzVyHYUER2I7ZMIJS1V9fRHu+q9PwrGdtv9Kt9zSq3JDCNn5eW+abGb41XV+PL0oI+MW2klpeoWvMv92jiV5HkPUiKbP4vNzFQtzdIP1bVvxVqf0jTYlkI90Ad+f4xosLesmNeCVn9qZt6zQDCOp4l/6D8PWIYSSSoqWVOLOqlmtf994msFwOZnFZZZlbt6FSRRA+84aIB7E17R0rZ3wc0VPPV/wWSQP4nSKn+EJp1MbxglsircVucolmFLUG20KWs6IQkqUfJKQSfwi/bPeEs49RUypMsj4bLcPoDkT5knumOyYLgctKIySzKGk88ourupR4lHuokxIxejN5G9itbN7CyMlRTTWZ0fXO8a/MGlEfwBIiywhEmYhCEAIQhACEIQAhCEAIQhACEIQAhCEAIQhACEIQAjDNyqHUKbdSlaFghSFCoIPIiM0IA89eInh65hpL8vmckibi5WxXkT9JuuitRob3VQ3m1BQdZVlcFwRzFKetRbuLR6/dbSpJSoBSSCCkioINiCOYMefPE3YQ4av2iXBMitVxruFE6H/DJ0PI2N6ZoaNIy4ZRNjdoPZHClyu5X7w+EjRQH5H/AMCLHO7cLXaVZr/iOWHokH+vpFfWw37xCetTEzhGzs5NU9mlnXAdFBOVB8nFlKD6GMnjjJ3Rok4qmyJm1PPmsw6pf2BZA9BT8Y/UJCaAACpoAOZPIDmY6lgPg48vinHktp/ds8SvVak5UnsEq846Xs/sjJSV5dhKV0oXDxOH+NVVU7A07RoolXOK2OJ7P+HGITVFFvcNn6b1Un+Fv3yfvBIPWOlbP+FEixRT9ZpwfvLN17NCxHZZXF+hE0Uc2z4ZaShISkBKQKBIFAB2A0j7hCJKCEIQAhCEAIQhACEIQAhCEAIQhACEIQAhCEAIQhACEIQAhCEAIQhACNbEWUracQtIUlSFBSVAEEEGoINiIQgDnfhFgUoqVadVLMF0JSQ4WkFQNNQqlax02EIAQhCAEIQgBCEIAQhCAEIQgBCEIAQhCAEIQgBCEIAQhCAEIQgBCEI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QUEhQWFhQXGBoZGBUYGR4bHRwgHBwYHiIfGhogHSghHh4lHhwaIzEiJSkrMC4uHSAzODMsNygtLisBCgoKDg0OGhAQGzAmICQsLCw0NCwsLCwwLCwsLCwsLCw0LCwsLCwsLzQsLCwsLCw0LCwsLCwsLCwsLCwsLCwsLP/AABEIAMIBBAMBIgACEQEDEQH/xAAcAAEAAgMBAQEAAAAAAAAAAAAABQYDBAcIAgH/xABJEAABAgQDBgMDCQUGBQQDAAABAgMABBEhBRIxBhMiQVFhB3GBFDJSIzNCQ2JykaGxJFOCksEVNGOi0fAWRGSy4XOTwvEINYP/xAAYAQEAAwEAAAAAAAAAAAAAAAAAAQIDBP/EACoRAAICAQMDAwMFAQAAAAAAAAABAhEDITFBElFhE3GRgaHwIkKxweEE/9oADAMBAAIRAxEAPwDuMIQgBCEIAQhCAEIQgBCEIAQhCAEIQgBCEIAwzk0hpC3HFBKEJKlKOgAFST6RwvalvG8QWnE5MqaZAIl2kuFDgarXOpJok7ygURU1FBQgAm5bSTX9qTZk0n9glnEe1LGjzuYZWAdClJoV96CxoTM43OgJLSCEmoSoKFBlUKVHYVGmkY5MvToi8YWct2e8bJ2WVu8RY3oFKqCd06O5TTKrlaifOOvbJ7byOIp/ZnQV0qplfC4nTVJ1AqLpqO8ac7s4xMMNszTKHQkUNRcWPuqspPmCI5Ntf4WCXc3mHzBSscaWlkpULmm7eFBW1gqht7xhHMnvoHB8HoiEeftmfF2fkViXxNpbqUi6lDI8B1vQOW0rQn4jHadm9p5Sfb3kq6lwfSTopPZSDcfoeVY2KExCEIAQhCAEIQgBCEIAQhCAEIQgBCEIAQhCAEIQgBCEIAQhCAEIQgBCEIARVdusadbS3Kyp/bJolLZ13SB77yugQNOqqa3EWLEJ1thpbrqglttJUpR5ACpik7Oos/ik5Rtx5OYZ7biXTdDZroacaqaqOlopOXSiYqySw3A2ZWVRKtnKgDKFH3lLN85PNRVf8hyggNvVbeHylgoaXTXiSeihU+QiGwTEpieD8yoFqSyj2VJAC1lBzb5VqgGgAHSvmbCzLpdCFuBJWk2WhRpUHkRTmDY9445J2brY/cVnQy3UWJskkVFba+lT6GNFlSVPPoeU24EIQVUpw+8U5k14VFJUR1AjW222iRLNlvdl190BLDP7xaiQBrUBJFSbUtepEa+yWz6pVCm3SlbrhS/Mugm6vgv9BJFE8sqVWFYVyLN6d2Zl5xoibZSvPcA2U30CFC6SBStNb6xynaLwxncNWZrDHlrSi9jleSBrpQODqBrplMdY2Vxtc4H3gkCW3mSXV9JxKbKWb+6V1y6WEZcTmM76GCVJQQcxBpmqLDTTl6xZTcCtKRzjZPxyWghrE2SSLF9sUUDYfKNWHUkpp2THYsCx+VnW95KvIdTzym4ryUk8ST2IBik7abOyT6EtvsFawgBL6aBxIGnELmwNjUdo5vtL4czuFqE3hz7jiUnVFUupB6gWWnkaa800jojmi9Cjg0ekIRyLw78ZmpjKxiBS09oH9G1/e/dqP8pv7thHXAY1KH7CEIAQhCAEIQgBCEIAQhCAEIQgBCEIAQhCAEIQgBCEIAQhFc232hVKNJQyAubmFbuWb6qOq1D4EA5lHTQWrAEPtE9/aE4JJN5SWKXJs0s45ZTbFdCAQFr10SLGK+7M/wBtzSkpJOFyqquEVPtTouEimrabGnO3VJTr7UlcpLsYRJqKpycJLrx96iiS66s61XRXWiUq6CN/HsTRg8iy1J8S0K3CGympccNLqAuSTVVqVrTmI5pSt38GiRjxufcm5v2GSWtAWhJfWnhDLQFDQclq91I710oYu3yEnL8m2GG/RKUD8TYeZMRGwmzfsTCt6QuaeVvJh34lm+UH4U1oOWptWILaybE/M+yUWZKXWkzSkD5x3VDAOlBTMrW9BYgRnSLGXZiRcnHTi0yS3UfsbRAO6ZoeJQ+JwEmovQ2NCANraQuTK04c2SlT43s44Pq2dMgPJa6ZBrYKNL1jfxCcEjLb13M44ciUtVqVuE0baQOpUdRyBOkbOyuDql21KeIVNPq3kw4NCsigSn7CBRKR0FecL/cPBI7tDLOVsJQhtuiRolISm3YAARA7JYoXm3ZhxYSyAMiToEJBUXlqI1cJUoXoEBHOsYMcfM9Nf2e2TuG8rk6sHUG6GAdarpVX2RStyI1dr3DOTDeFMcKCA7OrRbI0CCG7aKct6UsQTBRFljwmZTMqTMtn5JTYDZIIKgohWahuB0Bvz6RINvIrlCk5hbKCKj08o0JgCWaQ20QCpSUJzXoLDQACiUgDsKRE4DiDjs28hAZLbKlCYfAJqsgUabNRQp95ZNaVCaVNRX2LFf8AEzw7lpob5kBqbUaAJHC6Tc50gWP2h1uDalS2K8QJzBXvYsRQssJtlN1tDkWzopvtWnwkXB7FLtrcmC4cuRsqSCDrVKdBTlep705RDeI+FSExLn20hG7SVpeHvNjSoPME0ARfMSKCtxrjytaMpKJd8JxViaaS7LuJdbVopJqPI8wRzBuOcbkcc/8Axwl0hibWHSczoSlskAgJTXOUAmhVmAr9mlbR2OOoyEIQgBCEIAQhCAEIQgBCEIAQhCAEIQgBCEIAQhCANfEJ1thpbrqglttJUpR5ACp/+o51gcw446vFZtJCXElDTZ96WZF01HxOe8o68SdBaJHaNf8AaM4JIXlJYpcm7WccsptjoQPfWL/RFjEjj6CE5kDjX8mU6hYUDYjtyPnHPmnwjSEeSk7EJXMCZxd2ocmVltil900lWUa2upIB8q/SMYNiZVWJ4i7iDoG4l1KRLp+ipy2ZY8hfzUi/DE0tLhYXJy6ksnK4lrMMgClJICVACgook6EVAiYlJdvDZJqXQpKd23TObAUBU46roBxKMZdV2y9cGLa/HlMIDcuQqamFhlhJ0C/pLNvdbBBJuAQAY0tjsIDQQgVyNpzLWSflVlSlbxZOpJqbm2UCITZFCZ6ZM5MBW6UhTMolVsqEkcf/AKjhqo+fMERKY4pbhawhtRzO5lTDg+hLVv5KcqEDWlT1BiKt0PJu4HWfmfbVV9mZKm5NJ0WdFzFO90oryBNBWP3a7alUslaWqLmHFBmXb6rpVa1fZQCknyA51iXxidbkpYKSEttNgJ04UJSk6JGtAmgSNbRRdksBfmycQfOTehW4zfVtVqFU5KWeIq6c6KpE+QS8vOsYPhinCS46VErzWW/MLuQRrc+dEit4kNgMBclmFOzF5yZVvZhR1BOiPJANKaAk0tSK5JzBxOfRNmhlWXC3JoUCQtYPHMEcwCKJ75dMqq27a3almQYccWarCeBu9VqNQlINOZ15gAnlEvtyR5Ijb3EitxmRlQDOvXC7/s7f0nVU50Fh1vrQGUbwEsSzUpLAboCi1K94moJUTzKjUm3PlGj4e7OOS6HJqb4p6aOd4m+QG6Wx0AFKgc6DRIi3RWVbIldyNxOfalGiRkSEiuUkJFOZPYCpJjlmGyTmNOZnc6cOaJy1JCn1ior1CE1PlUjUnLu426rG51TLCiMPZol55OjpBrkbPMV5i1L/AA1vsrLobQlDaQlCQEpSNAByEQ30+/8AA3OYYt4RZDvJCZWhabpS4aX+y4mhH4HzjBhPiXi2ErSxiTSnm+RcPHQUuh4VDlK869KiOtxq4nhrMw2Wn20uNq1Sr9QdQe4vFoZ5LfUhwXBMbJ7XSmIt55ZwEgDO2qziK/Gmv5ioPImJ2POWP7Lv4K77bh0yEJAIKHFJCspIJSAqzqagW96wsTeLv4e+MjU44mXnEJYeVQIcCvk1q+Ghugm1ASQbioNAeuMlJWjJqjq0IQixAhCEAIQhACEIQAhCEAIQhACEI/CYA/YhtrsaMpLLcQnO8ohtlv43VnKhOotU1PYGIXaPxQwuTqFPh1wV+TY+UNRyJByA9ioRV9l9u28Zn0VSGUSyVrZaUuqnVqGXPSgHA3n4RX368rRJ0rJStlrwWSRIS6G1kqUSVvP0rndWarWrmMytK6Cg5RIzTJc3akKHCsLrqCKEWp5xtKAIobg6iIoyi2CVM8TeqmendB69o4G7N0fmI4W3VTpVlNaqqKpIoAQU1GtPOp8oo21j6px9qQSVAvBK36HiRLhQyt1+JxVCSTYAG4Jiy7UYw2hLjrhPs8unOsaZ1H3UeZJCfUxq7C7PuezuTE1abnFB5xQsWxq2hINxlFLcq05RMVX6iH2NrbQS8nJl6gbQyEhKE2zAUSlAHXkDyHaMfh5hTjTC5ubP7VNkOvKNsqacCL6BKeXKtOUVzHGn8Vn0ShAVLySgp9Y91TprlBH2U1qB9scxFq8RMdXKytGUhcxMK3DKOZWsEVA501vatOsWrhbsgq+KOjFZ5bSnK4dKLBdOiXXNQ0OoBBzHty4TG9tLiD04pvDWlJQZhO8fUj6mWFiCdMyzwgdDeyhT4WyzhMkEqyrRLZVvcy887UH1rQX0TrpElslg3s0s65NrQibnAVuk0GTholtI+FtJApe9e0L54QJbZuXYCSppOVDVW2xWyUJApSulrkm9zFV2elv7Wn1T7if2SXWUyqT9YtNAXe6U0t38jXd25m1PLZwmVOVb4HtCx9UwLK/iWBQDp94GLdheGty7KWWgUtoFEiug89fWIWi8k7n4uf8Ald0EKJsSbUAPP+kUnbXG3Zx84XImhp+1zA0aQdUA81kWI9PiKcG1G0DrDvssqou4g8ottKUahpvUuHuKHyyqPKhm9ldnm5FgNpOZZOZ10+84s6qPboOQ6mpMJ9KtjfQ3MIwxqVZQyynK2gUA5nqSeZJuTG5GjjOMMSjZdmHA2jSp1J6JGqj2Ecd2t8VJiYq1JBTLZtn+tVXpT3P4b9+URHHKbJckjp20+2snIgh1zM7yZRxL9eSf4iO1YpYxTHMV/uyPY5c6LPCSDz3hGdXm2AIiNhNgMRU4H1FMsDfM62lxw90trBynuaHzjtbcygqKAtKnEgFSQQVDuoDStD+cWl0w21ZCTlucb2l8JZlLe9afMy9q4lQopXdBKjmIHImppbpHMHWyklKgQoEggihBGoI5GPXMUnxB2BbxBJcaoiaAsrQLp9Ff9FcvLS+PPxIiWPsafgz4nl0okZ1dXPdYeUff6NrPxfCfpaa0zdpjxJNyrrDqm3EqbcQqhBsQR/utY9Q+EO2X9pSY3hrMs0Q71V8K/wCIA1+0lXKkdZiXqEIQAhCEAIQhACEIqG0PiRh8qrdhwzD5NAxLjeLJ6GnCD2Jr2gC3xGY7tBKyaM808hpPLMbmnwpHEo9gDFHXOY9iHuJbwyXP0l/KTBH3bBPkQkjqY2MJ8MpFtZdfC5x8+87Mq3lf4Twn+Kp7xRzSJo0pnxQmJslGDyLkxqPaHRkaB/EV/iUk9oip7YLGMQ//AGOIpQgmu5ZBKaa0KRkSSNKnN5mLvjm1klI0bccG80TLtDO4egDadNNTQd4pONba4k+KSzSZJtWi3qLfVWl0t+6jW4VXzijyP2LKJv4b4M4W0Ku717qVuZQPIICSPUmMWN+EsmtpLmGky0wg523EuLUlRGlSVKIvopOnQxVxh6XSlE+888XkHIp5xRoSWwClFaJPyiaClqHlGhs1tBM4as+yZnZYpLqpVxWiFOZUFtWoWUlKtLhVweVFkt7l3jaR0DY3bZwuew4mncTyaAFVAl7oUkcOY9rK5fCL7FNUML2ildcykjsl5gn8bGndKqdrQLe0s/gy0s4olUzKE5W51AqoDlvBzNOR4taFcRKF7EJl3mtnWnpYy74KkrUlblDQlQUFa9KgekbWPzbrUs86y2XXUIUpDaRUqVS1ud70FzyqYyYZiLMy2l1hxLjatFJNR5HmCOYNxG1GWxYrPh9gpk5JAePy7pLz6la53LkKNdUiifME84g8ILUxiMzPLJ3EqtUvLi5BcPzrgHc8IpanSgizbQPvOJUzKbsuqSsFSycqCPdKiLihvodIq+1L4wrDmpaXyqJSltAAqpbpIvTuqqj6iJu77ijBhrAn8TcVlPssisrIVouYJVlHT5ME16K6gxZcV2gaYl3p11OYJCUoSRdSqCiU25rVSo5CvKNbBMHckZViVaKS6UrceUb51qAzGvO5IB+yIjXG1YpP0bUBK4cQEmlQ5MilTTmlsW7HqFROjfhA2PDvA3RnnJqvtLyitzzoRl+6gHKB1r0ib2v2pZw9lbrnEQmqUVpmJqEpr3I/AKPKJaSYLaKFWY1KiaUFVEnTkKmOWYUyvFp9Uy8c0rKqyti2Vx0c6CxSn8+HqqIXdglNgMCcTvJ6bvNzPEQRTdoNwgDlyJHKgHI1zbb7csYcnKflJgiqWgdO6z9EfmfzGptttoppwScinfTzhygAVDdb1PIqpehsBdVhQ16Uw6Ww92riVYli6zmLaeINqN6qJ92luJV9CAkXgo2+qXx+cDwiHRsviOKKM3iLolmBfO7whKejbZIyp7qIrrVUWTZ1uXZOXBpMzLosqef4Wwbg0WQCr7rYTUczG27s+V0m8emEZRQolgrKyg3tSvyiuwrXmVCJJjaGamQE4ZKJSwBRMxMAtt0t820OJSaaEUEWlJtePt/oSozNbLzL/FiE44saliXJZaFtCRxrHckGNhOOYZJJDDbjSaGgZZG8VX7iAVV7mMSNkVPXxCZdmf8ACHyTIvX5tBqqnVRNYnpDD2JdNGW22k88iQketP1MZNoukfmFT2/b3m7daBJAS6nIogWrlqSAeVaGnKNyK5im3WHS9Q5NNki2Vurhr0OQED1pFfmPFHMP2SQmn+iinKD3GULJ/KI6JPZDqSPvxa2QE1LmYaT+0MprYXWgXKT1IuR6jmKcs8N9qjhs828Sd0rgeHVCiKmnMpNFDrSnOLnjvifibIQVSSGAuuXepWSaUrS6eo1EVHYDAU4riaG3AlDaip1xKOEZRcpQK2BNBbQHtHZhUkqZjkab0PWbawoApIIIqCLgg8wYR8yzCW0JQhIShCQlKQKAACgAHIAWj8jYzMsIRB7V7WymHN7yacCSQcrYutdPgTz8zQCoqRAE5FE2g8TGG3TLSTa56b03bN0JuAc7lwAK3pWnMiIJxGK4587mw/DlV+THz7yftVHCkivQX0XrFgBw3BJcJASylRoEgFbrqvK6lmp8hXkIo51sSkQw2VxLEeLFpotNH/kpU5U0tZxd83MEcXZQi24Ds3KSScsqwhqooVAVUqnxLNVK9TziKlZ3EZy6GvYGDot4BcwoW91r3GufvlRt7sSRVK4e0VvPZQfeefcqtZ8zrzohIAHICM22yyJDEZrctOOlKlbtCl5EiqlZUk0SOZNKDvHJpbamexgLUhwyUoFFFGjV5dgT8qRwi4ukdrx1bDZ8PozoS4lJ90uILZPcJVRQHmBWOc7WbJPyLrk7hqM7aqqmJMc+q2uh50AtelRYUd1puWVXqMPwuXlE/JNhJUQCrVaipVOJRubmusQ2PKWJlJI4UpKh0ISuWr+alR9Se0rc0ptTKlBISSsWChRcvr0sVixoRWMOLYiFNOp1WnOgejLx/NbB9RHMlK9To0rQ+JtO9W28oALAz0rWiipBsfJoj1iuyiFe0KRWoolJ9GyEjyBy18osLxCVIBIoVKTXS28UB+SxFVbnAZl0MBb61ZwlLKS4eNC7inwrKPwjWCb2IbS3JrFZB6Te9rk1buYRvnV00cSXa5FJrSzeYkc8o50jq2xO1UvjEooqQnMBkfYVxAV7HVCqGlehHKKDL7F4rO03jbUk0S4TnUXHCHC6TRKbfWqFFZdIumymwsthSnJpcwtTikneurKWmqE1JyDhSK3uTTlGsbSpmMmm7RBYrsNN4a4qawRZKTdySWcyVD7NTxeRIUL0Ua0iU2P8SWJ5RYcBlZu6d25oVCookmlVA/QIB5CtCYvcu+lxKVoOZKhVKhoQdCOx6xVNuPD6VxIZlDdTAHC+gX7BY+mPzHIiDp7ldtiTU0pht1ZJW4u5KU6GhpbpXn3jSxDAWN2lcw2l11DqXUUJTRzMMuUg1oDyNtbRVME2rm8McRJ4yCWzwszwqpJ6BaqX8zxC2YUOaOjPy7bwQTxAELSQbdQQRYgxlKLiXTsgMX9oTKTbrbavayChqlymuUDLyCQpRNdBSpsI1tkdnGGGUMICiEJSRMJqnMv6ZBPIqqRra3KJvFZ0KTumlp3ilbs9q1r/AKV7xlxnFWZKXU88rK22n1NKAADmSaDzIiq10J8lR8S8aUot4dL/AN5mCAFV9xNDmWR2TU+lRWkRW0uMpw1hnD8PTmmlpCG0gAlNdXFDTMo1IratSbChj8OxQsMzGNToG/meGXaroj6CR50BJ+FNdVERL+G+za0hU/N1VOTNVcX1aVaADkSKeQom1DW7pb8fdkLU29itiESTSi4ormnh8s+Cc17lKFagV1VYk3tQAfjKinM1hEu2AT8pOLru61vRXvzC9b1KQdSbiLhFOx/xClmFbmWSqbmNA0zcCnJSgCLdEgkdozTlJ9y7SSNvDdi2UrD00tU5Ma7166U6fNte6gVFRqR1jX2h8R8PlCUlzfOD6DNFU81VCR5VqOkVeawTF8S/vj6ZZk/8u3e3RQBof4lHy5RMYLsBIS1Dut6sfTd4vwTTKPwr3iz6f3O/YjXhEH/x7is/bD5UNINt6rip3zqoj0oTGyxsG/MHNic469z3SFEIHqeX3Up84viRyH4RGYltDKS9d9MNoI+jmBV/IKq/KI9R7RVE9PdnzhuzcnL03Uu0kjRWUFX8xqr84lqxR5nxOla5Zdt+YV9hFB+fF/ljQd2zxR0fISCW+7pJP5lH6RHpze/3HUuC27XYCmdllsmgV7zavhWNPQ6HsTHE9jMVVh2JMOr4d07ldB5JNULFOoSVeoi8Kdxt08Uy00nohIqPLgJ/zRzTHFqMw6Vul5WahdP0iLV/KOjBpasyya6ntMGP2Kp4W4x7Xhcq4TVQRu111zNkoqe5ACvWEdJkaG3233si0ykmj2jEHaBDQFQiuil+l8tdBUkC50Njtgd04ZzEF+1T6zmK18SWz0bGlR1pQUASANdLxslXpZUtikpUPMK3blBXM2QVDOOaQQoH7/aLPsTtWziUsHmuFQs60TUoV07pOoPMdCCBnkbLIwY7tC8XzJyCEuTQAU64uu6l0q0LlLqWfoti51NtWE7MS8mVTcy7vpkJq5OPkDKBWuQHhaQKmw5GlTFial0IzlCEgrOZRAAzKoBVR5mgAqeQEUmS2amsQWH8XoltKqtYehVWxQ2U+QaOK7aeQJTGZJjf2mncSUW8ISG2AaLxB5PCaGhDCCOIjqRrbhsYlcJ2TlZMmamXC++kVXOTKgSnX3MxytpFTSlxWlYxYttiEuGUw5n2qZTwlKOFlnl8q5omnwjpSxj4kdilPKS9ir3tboNUs6SzZvZLWiyKkZli4pUc4kB/a9+ZOTCpYv8A/VPVblxr7pNFO3H0O2sWuR3u7Rvigu5RnLYIRm55Qok084g9ottJKRIbcczPWCZdoZ3CeQCB7teWakY8LcxGbOd5IkpfVLQIW+u/1iyMrQIpZIz3PEmlYgENt14dImM8zJUZmylWYJ4UPA6pWOSj8Vr68iKLhGFYlNLVu5FTaipYWt47ttJzLPMZlgFboISK8Q6R3KcnGmGyt5xLbadVrUAPVROsU1zxCMwot4VKOzigaF4/JMJPdatSOlq8jEVZKbRH4X4ToXRWIzC5k/ukVbaFgOXErQX4Ynn9ocLw0bhrdhdaCWlkZ3CaVoUo+l3WRGj/AMLT82M2JzxQ3qZaU+Sbp0W6eJQpqD6GMeH45hkkSxhUsZl2wUmVTn603swbUtqVHyixBt/2ji838xLtyLR+tmeN6lNUsJsk15LMYpjZWRYKZjFJpUwtJqFzTgS2D/hsghA+7RUZW5LGJs1febkGj9UwA69SminlcKTXmgR9K2QwqU/aJoJWoUq/OOlwkjT5w5a16CANiR21RNLAkpd+ZRWhfCQ2yL0PG4U5iOiQYtMVVvatb9Bh0q4+m1H3PkGAPsqUM6wPsIPK8Z5TBJxxaHJycVwqCgxLDdNVF6LUauOCvIkA9IhokmsRw9qYbU0+2lxtXvIUKg/6EciLiOdTEhOYES5LZ5rDK1XLk1cYB1LZ5pGv60uuOnQiLBAbO4xJzyd/KqQs6KNKLSei06g9+fIkRQ/EZYn8Rk8PAOXMXHtboRmtbStFjzyGMHiZsaqRKsUw132ZST8q2FBIOYi6AbGppVs2PIco5y3tm6XZyacV+1PtBlJSKBIOUKUL2IQgAU5qrygsfKHV3LkhAxnF8ljIyeiQOFVCBTpRah/ImLttTt1KyR3dS9ME0DDd1VOgUdE1qLa3sDHGtmMUmyyJLD8yXXlKW84LKoOEJCvoISOIq1JVTz6DgmDyGDo3kw8j2hQqXFXV3DSLqp3AqefICmSKTp/RF4tmZWGYhiIrPOmWlz/yjJoSP8VfOo1Fx2SYsWF4TLyiMrLaG00uRqe6lG59TFXmttH3h+wyxy/v5jgRTqlNaqHevpFRxVxpw5sRxAvEH5lk8APSiQR60Se8U6W9Hp4Ra0i/Yvt/IS9Rvd6r4Whn/wA3u/nEC/tpiMxaUk90n94906gHKP8AuiHw/Emkf3LD3FdFlOQH/wDoan8TG9mxR3kxLg9eNQ/VJielLj5f9C2/8PheCT0x/fJ5ZB1bask/gAn/ACmMzGzchLCq0o7qeUD+SuH8BGrNYMsCs3iLgHRJDQ/Wh/CItQwdo3zPr81rr+iTE6vZ/CGi4+Syr2lkWhQPNgdEAn8kgxqL25khotZ8kH+tIhV49KD5rDgo/bQhP50VH4dp3fq5NhHnQ/pSJWLw/lDqf4i4YJjDc0grazZQrLxCl6A9T1Ecv2zkUMzbiWzY0UR0KhUj8/zif/4nnuQl0+SVf6xW9oXXXV717d5zQcApWnMjnQWr5RfFjcZXwVyaxL34X7eewSi2SdXlLv3Q2P8A4wiybBeDyVyaHJwlLjnGEAXSlSU0Cq0orUkcq9YR0mB0HxRxJMthzriqUC2RQ8wXW8wA58GaONTLL+DTInpLil1WdZrw5SdD9k/RV9E09fnxQ20XioDLacjbDrtq/OEEpQq44SEcuq1domtkto2p1otLSEupTlWydCKUqkHVPUHTnyJ58zcWpL6msI2qZ1bZrH2J+XTMS6qoVYg+8hQ1SsclD87EVBBj7xnD3H0htLymUEneFA+UUn4UOV+TrzIBNNCnWOKtomMDmDNSgLkosgPsV0H/AIrwq5aGoN+2YFjDM4wh+XXmbWLdQeaVDkocxEJpq0Q01ozFKysph0vRAbl5dsVJJyjpVSjdSj1JJMVpzFZ3FOGQzSsodZ1xJDjg/wCnbNwD8aqa2oRE1jmyjE4+07M1cbZByy5+bKyffWPpGlAAba61pGTaHaZiTyIIU4+5ZqWaGZxfkn6KbGqjQCh8okg1cA2TkcMQp1IAWAVOTTygVn4ipw2SDzpQdYr814gPzjimMGly+QaKm3QUso0uNM1idaG1kqjbOyUxiKkuYsujYujD2VENp/8AWcF3Fi2lACDQ0JEMW21l5UiSwxgTMyLJYYADbdDQlxSbCh1A9SnWJBgY2BZH7VjMyZtxAqS6rIw391FhTzoD8MfqduVPn2fBZTfhHDvlJ3Us3+hNK1yjKSNKx8SWwcxOLS/jT++IuiTbJSy3rrT3jelul1KET+PbUyGGIS2tSUqAAblWUgrPQJbT7oPImg7wBpSuxa36LxWYVNqrXcJq3LpvWzaaZ6dV68xGzjO1mHYYkNFSEqFkyrCQV15ANpsmv2qRCFGMYpqThkoeQvMrHfTd1H3SOihFi2Y2LkpAVYaG85vL4nD14jpXomg7Q9wQbeIY1P8AzLSMOYP1rw3j5HVLVgnyVTsYl8K2HlWlh17PNzH7+ZVvCL14EnhQAdKCo6xJ45tBKyac808hoagKPEfuoFVK9AY51iXi06+SjC5RTl6b94UR6JBHK4qoHtEag6xFcxvbrDpSoemm8wsUIO8UD0KUVI9aRyueksSnf79PLyGtWWeFFDyIACT6g+cGcCkJQZlJbH23SCfTNavkIo5xXkuoMsk34w7y0hIvPXIzucCfPhzW8ymIl/aDHpn3nmJRJ1S0kFX4nMfwUI1RtG2u0u26/wAqoQQgU6rVQfhH4TiDvJmWBHM71Y/REVc32r3/AD+iygvc1JnZfecc7NzExlqolazQddSoi3QiKXhGFPOlb8u2jIlSgltZ5dBXUgEXrHQdsZsNSbxJupOQdyq36VPpGPAZUNS7SB8AJ8yKn8yYpLNKML7l44lKVFFfU2F1OeUmAahVxfqCKU53FPWNORw9+dmigrzrJzLdUrNYU4q6q5W/SOjY4xLqaJmQnIm9TYj7pF69hrHMn2AVLcYSpDYrlzG9PMdf9mNcGXrToplx9LL1NYLKop7bOLcI+gpzKPRsVUPIGPlrGpFj+7SxUeSgjL/nXxRWcPYSlCSAKkAk87xsKUBqaRp6fdlkiYmNrJpXuIabHclZ/oPyiNmJ6Zc+cmXPJFED/LrG3huCTUxTcS7zgOikoUU/z0yj1MWvCvCjEXaFwNMJ5515lDySjMD6qEWWOK2RDa5Zz0STdalNSdSq/wCsZeFI5AfgI7ZhXg1LJoZh91080oAaQf8AuX+ChFxwfY+QlSCxLNpUNHCM6/8A3F1V+cXor6kVsjz5hGy09NU3Es6pJpxlORFDzC15Uq9CYu2E+DcwqhmZhtofC2C4f5jlCT6KjtMImijySKDh3hJhzfzm+fOvG5lH4NhNuxrFswvZ+UlvmJdps/EhCQT5qpU+piShElG29xCEIEHAfGPZIycyZ1pJ9mmFfKgaNuH6R+yu5r1zdUiKC42oKS40oodTdKx/XtHrLE8PamGnGXkhbbiSlSTzB/Q9CLg3jzPtZsy7hcyWHKqZVUy7x0Wn4SdM6a0I/oRENGsJcMtOyW06ZxJadAS+kUWg6KHMpHMdR/SMLTr2CPmZlklck4R7RLj6P2kdKcj6GxFKE60rMlbaih1BqlY1H/iOhbJbTJnElp0BL6RRaDoscykcx1H9I45weN9UdjVq9GdfwjFGZplD7CwttYqlQ/QjkQbEHQxrYbgUtLLeebR8q6orcdUSpZ50zKJISLAJFrCORSs49gUwXmgpzD3VDfMi5bJtmRXQ9DofdP0THacNxBqYaQ8ysLbWKpUOY/oRoQbgggxommrWxi1TplFWnEcY+PD8PV6TLw/RtBH+1g2tOFYTJYZLkNJQwykVWtRpXutZuT5+Q6RLTBXlVkCSuhyhRIFeVSASB5AxBy2zW8Wl6eWJl5JqhJTlZaP+EySRmHxrKldCNImyCGmcSn8S4ZCspKHWdcSQ4sf9O0aED7aqa2oReX2Z2Lk5E52kFbxuqYdOd1ROpzHSv2aRrbVeIUhIEpcc3j37hrjXW1lXonUWUQegMUDFNpcWxGyT7BLnkkkuqHdViPTJ6wbpa6IlKzoW1e30hh9Q87mdH1LfEv1FaJ/iI9Y59P7dYtP2lW0yTB+sVdwjsSOY+FI+9EG3LYdh5qshb3VXG5XskWT52843BPTsx8y0JdB+seuv+FvkfO0Uc+y+rLqHc+GNl5dsl6aWX3DdTr6rV7gm/wDETGx/xAlXDKNLfpaqBkbFOWdVB+FY/WNmmiQuYUqYc6umqR91HugdrxITs+ywkFxaG08gTT8E6n0EZOVvuaJV4ItUlPPfOPIYR8DIzKp3WdD3EZZLZeVbOYo3q+a3TnJ73tX0iLnNum7iXaW6fiPCn/X8QIhpvG517V0NJ+FoUP8ANr+Bi6hkfgi17nQJiabaHGtCB9pQSPziLmdrZJGrwJ+yCr8wKfnHPlSLdSpwlR5qWr9T/rFy2a8OJ6aoUMBls/WvDJb7KKZ1dRYA/FF1/wA65Ycmtyq7U48qdWhtCShoHhzaqPxHlYch1PW36w9NNiiJldOiuL8K1pHfNm/CmSl+N8e1O5SmriRkFRQ5W70r1UVEciIgdqfB0qJXh7qUV+pfzFI+64Kqp2UFecbemqqjJTV2zjr7CnVBTzi3CNAo29BGriU3bdouTYgX7UHeOlSngniTiqPzLDSOreZZ/lypB9VR0vY3wzkMOIWhBdfH1ztCR9wUonzAr3iyjQlk7FZ8JvDVLcrvMRZSt1yhQy6kHdIFaVSdFKrUg6AJFjUR0iTwGUZ+almG/uNIT+giRhFjO2IQhAgQhCAEIQgBCEIAQhCAERe0mAMTzC5eYRmQrQ/SSeSkHkodfMGoJESkIA8vbWbMTGGPbp/jaUfkZgDhWOivhWOY/XUwjragpLjaih1BqlY/Q9o9XY1hDE2ytiYQHG1i6T+oOoI5EXEeeNuNin8KXVRLsoo0bfpdNdEPU0PLNoe1wKtGsZ3oyd2W2hbnm1NOpAeAo60dFDQqSOaTzHKvkTq4RiruAzFDmcw15V06lpR5juB/MB1FqI4laVJdZUUOoulQ/Q9R525aRc28eRiMhMtqATMJaUVNdSkVCkV5VA7g+hPK4PHK1szSWqp7nQ9ovFTDZVIKHfaFkApQzfXTMv3U9xdQ6RRMQ2gxjE7FXsMsfooqFqHc2Uf8oIOhiJ8O8MY3AeypU6VKBUblNNAOlr1F7xnnJSdnHFBSjLSwJFB766HU05HzppY6xLmk2l9yijpbMDa8Pw85WwXZjSieNdeldE+Qv2MbHs0/N/Oq9lZP1aLuEfaVy/LyiWwrBpeUT8mkJoOJxXvHzVyHYUER2I7ZMIJS1V9fRHu+q9PwrGdtv9Kt9zSq3JDCNn5eW+abGb41XV+PL0oI+MW2klpeoWvMv92jiV5HkPUiKbP4vNzFQtzdIP1bVvxVqf0jTYlkI90Ad+f4xosLesmNeCVn9qZt6zQDCOp4l/6D8PWIYSSSoqWVOLOqlmtf994msFwOZnFZZZlbt6FSRRA+84aIB7E17R0rZ3wc0VPPV/wWSQP4nSKn+EJp1MbxglsircVucolmFLUG20KWs6IQkqUfJKQSfwi/bPeEs49RUypMsj4bLcPoDkT5knumOyYLgctKIySzKGk88ourupR4lHuokxIxejN5G9itbN7CyMlRTTWZ0fXO8a/MGlEfwBIiywhEmYhCEAIQhACEIQAhCEAIQhACEIQAhCEAIQhACEIQAjDNyqHUKbdSlaFghSFCoIPIiM0IA89eInh65hpL8vmckibi5WxXkT9JuuitRob3VQ3m1BQdZVlcFwRzFKetRbuLR6/dbSpJSoBSSCCkioINiCOYMefPE3YQ4av2iXBMitVxruFE6H/DJ0PI2N6ZoaNIy4ZRNjdoPZHClyu5X7w+EjRQH5H/AMCLHO7cLXaVZr/iOWHokH+vpFfWw37xCetTEzhGzs5NU9mlnXAdFBOVB8nFlKD6GMnjjJ3Rok4qmyJm1PPmsw6pf2BZA9BT8Y/UJCaAACpoAOZPIDmY6lgPg48vinHktp/ds8SvVak5UnsEq846Xs/sjJSV5dhKV0oXDxOH+NVVU7A07RoolXOK2OJ7P+HGITVFFvcNn6b1Un+Fv3yfvBIPWOlbP+FEixRT9ZpwfvLN17NCxHZZXF+hE0Uc2z4ZaShISkBKQKBIFAB2A0j7hCJKCEIQAhCEAIQhACEIQAhCEAIQhACEIQAhCEAIQhACEIQAhCEAIQhACNbEWUracQtIUlSFBSVAEEEGoINiIQgDnfhFgUoqVadVLMF0JSQ4WkFQNNQqlax02EIAQhCAEIQgBCEIAQhCAEIQgBCEIAQhCAEIQgBCEIAQhCAEIQgBCEIAQhC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QUEhQWFhQXGBoZGBUYGR4bHRwgHBwYHiIfGhogHSghHh4lHhwaIzEiJSkrMC4uHSAzODMsNygtLisBCgoKDg0OGhAQGzAmICQsLCw0NCwsLCwwLCwsLCwsLCw0LCwsLCwsLzQsLCwsLCw0LCwsLCwsLCwsLCwsLCwsLP/AABEIAMIBBAMBIgACEQEDEQH/xAAcAAEAAgMBAQEAAAAAAAAAAAAABQYDBAcIAgH/xABJEAABAgQDBgMDCQUGBQQDAAABAgMABBEhBRIxBhMiQVFhB3GBFDJSIzNCQ2JykaGxJFOCksEVNGOi0fAWRGSy4XOTwvEINYP/xAAYAQEAAwEAAAAAAAAAAAAAAAAAAQIDBP/EACoRAAICAQMDAwMFAQAAAAAAAAABAhEDITFBElFhE3GRgaHwIkKxweEE/9oADAMBAAIRAxEAPwDuMIQgBCEIAQhCAEIQgBCEIAQhCAEIQgBCEIAwzk0hpC3HFBKEJKlKOgAFST6RwvalvG8QWnE5MqaZAIl2kuFDgarXOpJok7ygURU1FBQgAm5bSTX9qTZk0n9glnEe1LGjzuYZWAdClJoV96CxoTM43OgJLSCEmoSoKFBlUKVHYVGmkY5MvToi8YWct2e8bJ2WVu8RY3oFKqCd06O5TTKrlaifOOvbJ7byOIp/ZnQV0qplfC4nTVJ1AqLpqO8ac7s4xMMNszTKHQkUNRcWPuqspPmCI5Ntf4WCXc3mHzBSscaWlkpULmm7eFBW1gqht7xhHMnvoHB8HoiEeftmfF2fkViXxNpbqUi6lDI8B1vQOW0rQn4jHadm9p5Sfb3kq6lwfSTopPZSDcfoeVY2KExCEIAQhCAEIQgBCEIAQhCAEIQgBCEIAQhCAEIQgBCEIAQhCAEIQgBCEIARVdusadbS3Kyp/bJolLZ13SB77yugQNOqqa3EWLEJ1thpbrqglttJUpR5ACpik7Oos/ik5Rtx5OYZ7biXTdDZroacaqaqOlopOXSiYqySw3A2ZWVRKtnKgDKFH3lLN85PNRVf8hyggNvVbeHylgoaXTXiSeihU+QiGwTEpieD8yoFqSyj2VJAC1lBzb5VqgGgAHSvmbCzLpdCFuBJWk2WhRpUHkRTmDY9445J2brY/cVnQy3UWJskkVFba+lT6GNFlSVPPoeU24EIQVUpw+8U5k14VFJUR1AjW222iRLNlvdl190BLDP7xaiQBrUBJFSbUtepEa+yWz6pVCm3SlbrhS/Mugm6vgv9BJFE8sqVWFYVyLN6d2Zl5xoibZSvPcA2U30CFC6SBStNb6xynaLwxncNWZrDHlrSi9jleSBrpQODqBrplMdY2Vxtc4H3gkCW3mSXV9JxKbKWb+6V1y6WEZcTmM76GCVJQQcxBpmqLDTTl6xZTcCtKRzjZPxyWghrE2SSLF9sUUDYfKNWHUkpp2THYsCx+VnW95KvIdTzym4ryUk8ST2IBik7abOyT6EtvsFawgBL6aBxIGnELmwNjUdo5vtL4czuFqE3hz7jiUnVFUupB6gWWnkaa800jojmi9Cjg0ekIRyLw78ZmpjKxiBS09oH9G1/e/dqP8pv7thHXAY1KH7CEIAQhCAEIQgBCEIAQhCAEIQgBCEIAQhCAEIQgBCEIAQhFc232hVKNJQyAubmFbuWb6qOq1D4EA5lHTQWrAEPtE9/aE4JJN5SWKXJs0s45ZTbFdCAQFr10SLGK+7M/wBtzSkpJOFyqquEVPtTouEimrabGnO3VJTr7UlcpLsYRJqKpycJLrx96iiS66s61XRXWiUq6CN/HsTRg8iy1J8S0K3CGympccNLqAuSTVVqVrTmI5pSt38GiRjxufcm5v2GSWtAWhJfWnhDLQFDQclq91I710oYu3yEnL8m2GG/RKUD8TYeZMRGwmzfsTCt6QuaeVvJh34lm+UH4U1oOWptWILaybE/M+yUWZKXWkzSkD5x3VDAOlBTMrW9BYgRnSLGXZiRcnHTi0yS3UfsbRAO6ZoeJQ+JwEmovQ2NCANraQuTK04c2SlT43s44Pq2dMgPJa6ZBrYKNL1jfxCcEjLb13M44ciUtVqVuE0baQOpUdRyBOkbOyuDql21KeIVNPq3kw4NCsigSn7CBRKR0FecL/cPBI7tDLOVsJQhtuiRolISm3YAARA7JYoXm3ZhxYSyAMiToEJBUXlqI1cJUoXoEBHOsYMcfM9Nf2e2TuG8rk6sHUG6GAdarpVX2RStyI1dr3DOTDeFMcKCA7OrRbI0CCG7aKct6UsQTBRFljwmZTMqTMtn5JTYDZIIKgohWahuB0Bvz6RINvIrlCk5hbKCKj08o0JgCWaQ20QCpSUJzXoLDQACiUgDsKRE4DiDjs28hAZLbKlCYfAJqsgUabNRQp95ZNaVCaVNRX2LFf8AEzw7lpob5kBqbUaAJHC6Tc50gWP2h1uDalS2K8QJzBXvYsRQssJtlN1tDkWzopvtWnwkXB7FLtrcmC4cuRsqSCDrVKdBTlep705RDeI+FSExLn20hG7SVpeHvNjSoPME0ARfMSKCtxrjytaMpKJd8JxViaaS7LuJdbVopJqPI8wRzBuOcbkcc/8Axwl0hibWHSczoSlskAgJTXOUAmhVmAr9mlbR2OOoyEIQgBCEIAQhCAEIQgBCEIAQhCAEIQgBCEIAQhCANfEJ1thpbrqglttJUpR5ACp/+o51gcw446vFZtJCXElDTZ96WZF01HxOe8o68SdBaJHaNf8AaM4JIXlJYpcm7WccsptjoQPfWL/RFjEjj6CE5kDjX8mU6hYUDYjtyPnHPmnwjSEeSk7EJXMCZxd2ocmVltil900lWUa2upIB8q/SMYNiZVWJ4i7iDoG4l1KRLp+ipy2ZY8hfzUi/DE0tLhYXJy6ksnK4lrMMgClJICVACgook6EVAiYlJdvDZJqXQpKd23TObAUBU46roBxKMZdV2y9cGLa/HlMIDcuQqamFhlhJ0C/pLNvdbBBJuAQAY0tjsIDQQgVyNpzLWSflVlSlbxZOpJqbm2UCITZFCZ6ZM5MBW6UhTMolVsqEkcf/AKjhqo+fMERKY4pbhawhtRzO5lTDg+hLVv5KcqEDWlT1BiKt0PJu4HWfmfbVV9mZKm5NJ0WdFzFO90oryBNBWP3a7alUslaWqLmHFBmXb6rpVa1fZQCknyA51iXxidbkpYKSEttNgJ04UJSk6JGtAmgSNbRRdksBfmycQfOTehW4zfVtVqFU5KWeIq6c6KpE+QS8vOsYPhinCS46VErzWW/MLuQRrc+dEit4kNgMBclmFOzF5yZVvZhR1BOiPJANKaAk0tSK5JzBxOfRNmhlWXC3JoUCQtYPHMEcwCKJ75dMqq27a3almQYccWarCeBu9VqNQlINOZ15gAnlEvtyR5Ijb3EitxmRlQDOvXC7/s7f0nVU50Fh1vrQGUbwEsSzUpLAboCi1K94moJUTzKjUm3PlGj4e7OOS6HJqb4p6aOd4m+QG6Wx0AFKgc6DRIi3RWVbIldyNxOfalGiRkSEiuUkJFOZPYCpJjlmGyTmNOZnc6cOaJy1JCn1ior1CE1PlUjUnLu426rG51TLCiMPZol55OjpBrkbPMV5i1L/AA1vsrLobQlDaQlCQEpSNAByEQ30+/8AA3OYYt4RZDvJCZWhabpS4aX+y4mhH4HzjBhPiXi2ErSxiTSnm+RcPHQUuh4VDlK869KiOtxq4nhrMw2Wn20uNq1Sr9QdQe4vFoZ5LfUhwXBMbJ7XSmIt55ZwEgDO2qziK/Gmv5ioPImJ2POWP7Lv4K77bh0yEJAIKHFJCspIJSAqzqagW96wsTeLv4e+MjU44mXnEJYeVQIcCvk1q+Ghugm1ASQbioNAeuMlJWjJqjq0IQixAhCEAIQhACEIQAhCEAIQhACEI/CYA/YhtrsaMpLLcQnO8ohtlv43VnKhOotU1PYGIXaPxQwuTqFPh1wV+TY+UNRyJByA9ioRV9l9u28Zn0VSGUSyVrZaUuqnVqGXPSgHA3n4RX368rRJ0rJStlrwWSRIS6G1kqUSVvP0rndWarWrmMytK6Cg5RIzTJc3akKHCsLrqCKEWp5xtKAIobg6iIoyi2CVM8TeqmendB69o4G7N0fmI4W3VTpVlNaqqKpIoAQU1GtPOp8oo21j6px9qQSVAvBK36HiRLhQyt1+JxVCSTYAG4Jiy7UYw2hLjrhPs8unOsaZ1H3UeZJCfUxq7C7PuezuTE1abnFB5xQsWxq2hINxlFLcq05RMVX6iH2NrbQS8nJl6gbQyEhKE2zAUSlAHXkDyHaMfh5hTjTC5ubP7VNkOvKNsqacCL6BKeXKtOUVzHGn8Vn0ShAVLySgp9Y91TprlBH2U1qB9scxFq8RMdXKytGUhcxMK3DKOZWsEVA501vatOsWrhbsgq+KOjFZ5bSnK4dKLBdOiXXNQ0OoBBzHty4TG9tLiD04pvDWlJQZhO8fUj6mWFiCdMyzwgdDeyhT4WyzhMkEqyrRLZVvcy887UH1rQX0TrpElslg3s0s65NrQibnAVuk0GTholtI+FtJApe9e0L54QJbZuXYCSppOVDVW2xWyUJApSulrkm9zFV2elv7Wn1T7if2SXWUyqT9YtNAXe6U0t38jXd25m1PLZwmVOVb4HtCx9UwLK/iWBQDp94GLdheGty7KWWgUtoFEiug89fWIWi8k7n4uf8Ald0EKJsSbUAPP+kUnbXG3Zx84XImhp+1zA0aQdUA81kWI9PiKcG1G0DrDvssqou4g8ottKUahpvUuHuKHyyqPKhm9ldnm5FgNpOZZOZ10+84s6qPboOQ6mpMJ9KtjfQ3MIwxqVZQyynK2gUA5nqSeZJuTG5GjjOMMSjZdmHA2jSp1J6JGqj2Ecd2t8VJiYq1JBTLZtn+tVXpT3P4b9+URHHKbJckjp20+2snIgh1zM7yZRxL9eSf4iO1YpYxTHMV/uyPY5c6LPCSDz3hGdXm2AIiNhNgMRU4H1FMsDfM62lxw90trBynuaHzjtbcygqKAtKnEgFSQQVDuoDStD+cWl0w21ZCTlucb2l8JZlLe9afMy9q4lQopXdBKjmIHImppbpHMHWyklKgQoEggihBGoI5GPXMUnxB2BbxBJcaoiaAsrQLp9Ff9FcvLS+PPxIiWPsafgz4nl0okZ1dXPdYeUff6NrPxfCfpaa0zdpjxJNyrrDqm3EqbcQqhBsQR/utY9Q+EO2X9pSY3hrMs0Q71V8K/wCIA1+0lXKkdZiXqEIQAhCEAIQhACEIqG0PiRh8qrdhwzD5NAxLjeLJ6GnCD2Jr2gC3xGY7tBKyaM808hpPLMbmnwpHEo9gDFHXOY9iHuJbwyXP0l/KTBH3bBPkQkjqY2MJ8MpFtZdfC5x8+87Mq3lf4Twn+Kp7xRzSJo0pnxQmJslGDyLkxqPaHRkaB/EV/iUk9oip7YLGMQ//AGOIpQgmu5ZBKaa0KRkSSNKnN5mLvjm1klI0bccG80TLtDO4egDadNNTQd4pONba4k+KSzSZJtWi3qLfVWl0t+6jW4VXzijyP2LKJv4b4M4W0Ku717qVuZQPIICSPUmMWN+EsmtpLmGky0wg523EuLUlRGlSVKIvopOnQxVxh6XSlE+888XkHIp5xRoSWwClFaJPyiaClqHlGhs1tBM4as+yZnZYpLqpVxWiFOZUFtWoWUlKtLhVweVFkt7l3jaR0DY3bZwuew4mncTyaAFVAl7oUkcOY9rK5fCL7FNUML2ildcykjsl5gn8bGndKqdrQLe0s/gy0s4olUzKE5W51AqoDlvBzNOR4taFcRKF7EJl3mtnWnpYy74KkrUlblDQlQUFa9KgekbWPzbrUs86y2XXUIUpDaRUqVS1ud70FzyqYyYZiLMy2l1hxLjatFJNR5HmCOYNxG1GWxYrPh9gpk5JAePy7pLz6la53LkKNdUiifME84g8ILUxiMzPLJ3EqtUvLi5BcPzrgHc8IpanSgizbQPvOJUzKbsuqSsFSycqCPdKiLihvodIq+1L4wrDmpaXyqJSltAAqpbpIvTuqqj6iJu77ijBhrAn8TcVlPssisrIVouYJVlHT5ME16K6gxZcV2gaYl3p11OYJCUoSRdSqCiU25rVSo5CvKNbBMHckZViVaKS6UrceUb51qAzGvO5IB+yIjXG1YpP0bUBK4cQEmlQ5MilTTmlsW7HqFROjfhA2PDvA3RnnJqvtLyitzzoRl+6gHKB1r0ib2v2pZw9lbrnEQmqUVpmJqEpr3I/AKPKJaSYLaKFWY1KiaUFVEnTkKmOWYUyvFp9Uy8c0rKqyti2Vx0c6CxSn8+HqqIXdglNgMCcTvJ6bvNzPEQRTdoNwgDlyJHKgHI1zbb7csYcnKflJgiqWgdO6z9EfmfzGptttoppwScinfTzhygAVDdb1PIqpehsBdVhQ16Uw6Ww92riVYli6zmLaeINqN6qJ92luJV9CAkXgo2+qXx+cDwiHRsviOKKM3iLolmBfO7whKejbZIyp7qIrrVUWTZ1uXZOXBpMzLosqef4Wwbg0WQCr7rYTUczG27s+V0m8emEZRQolgrKyg3tSvyiuwrXmVCJJjaGamQE4ZKJSwBRMxMAtt0t820OJSaaEUEWlJtePt/oSozNbLzL/FiE44saliXJZaFtCRxrHckGNhOOYZJJDDbjSaGgZZG8VX7iAVV7mMSNkVPXxCZdmf8ACHyTIvX5tBqqnVRNYnpDD2JdNGW22k88iQketP1MZNoukfmFT2/b3m7daBJAS6nIogWrlqSAeVaGnKNyK5im3WHS9Q5NNki2Vurhr0OQED1pFfmPFHMP2SQmn+iinKD3GULJ/KI6JPZDqSPvxa2QE1LmYaT+0MprYXWgXKT1IuR6jmKcs8N9qjhs828Sd0rgeHVCiKmnMpNFDrSnOLnjvifibIQVSSGAuuXepWSaUrS6eo1EVHYDAU4riaG3AlDaip1xKOEZRcpQK2BNBbQHtHZhUkqZjkab0PWbawoApIIIqCLgg8wYR8yzCW0JQhIShCQlKQKAACgAHIAWj8jYzMsIRB7V7WymHN7yacCSQcrYutdPgTz8zQCoqRAE5FE2g8TGG3TLSTa56b03bN0JuAc7lwAK3pWnMiIJxGK4587mw/DlV+THz7yftVHCkivQX0XrFgBw3BJcJASylRoEgFbrqvK6lmp8hXkIo51sSkQw2VxLEeLFpotNH/kpU5U0tZxd83MEcXZQi24Ds3KSScsqwhqooVAVUqnxLNVK9TziKlZ3EZy6GvYGDot4BcwoW91r3GufvlRt7sSRVK4e0VvPZQfeefcqtZ8zrzohIAHICM22yyJDEZrctOOlKlbtCl5EiqlZUk0SOZNKDvHJpbamexgLUhwyUoFFFGjV5dgT8qRwi4ukdrx1bDZ8PozoS4lJ90uILZPcJVRQHmBWOc7WbJPyLrk7hqM7aqqmJMc+q2uh50AtelRYUd1puWVXqMPwuXlE/JNhJUQCrVaipVOJRubmusQ2PKWJlJI4UpKh0ISuWr+alR9Se0rc0ptTKlBISSsWChRcvr0sVixoRWMOLYiFNOp1WnOgejLx/NbB9RHMlK9To0rQ+JtO9W28oALAz0rWiipBsfJoj1iuyiFe0KRWoolJ9GyEjyBy18osLxCVIBIoVKTXS28UB+SxFVbnAZl0MBb61ZwlLKS4eNC7inwrKPwjWCb2IbS3JrFZB6Te9rk1buYRvnV00cSXa5FJrSzeYkc8o50jq2xO1UvjEooqQnMBkfYVxAV7HVCqGlehHKKDL7F4rO03jbUk0S4TnUXHCHC6TRKbfWqFFZdIumymwsthSnJpcwtTikneurKWmqE1JyDhSK3uTTlGsbSpmMmm7RBYrsNN4a4qawRZKTdySWcyVD7NTxeRIUL0Ua0iU2P8SWJ5RYcBlZu6d25oVCookmlVA/QIB5CtCYvcu+lxKVoOZKhVKhoQdCOx6xVNuPD6VxIZlDdTAHC+gX7BY+mPzHIiDp7ldtiTU0pht1ZJW4u5KU6GhpbpXn3jSxDAWN2lcw2l11DqXUUJTRzMMuUg1oDyNtbRVME2rm8McRJ4yCWzwszwqpJ6BaqX8zxC2YUOaOjPy7bwQTxAELSQbdQQRYgxlKLiXTsgMX9oTKTbrbavayChqlymuUDLyCQpRNdBSpsI1tkdnGGGUMICiEJSRMJqnMv6ZBPIqqRra3KJvFZ0KTumlp3ilbs9q1r/AKV7xlxnFWZKXU88rK22n1NKAADmSaDzIiq10J8lR8S8aUot4dL/AN5mCAFV9xNDmWR2TU+lRWkRW0uMpw1hnD8PTmmlpCG0gAlNdXFDTMo1IratSbChj8OxQsMzGNToG/meGXaroj6CR50BJ+FNdVERL+G+za0hU/N1VOTNVcX1aVaADkSKeQom1DW7pb8fdkLU29itiESTSi4ormnh8s+Cc17lKFagV1VYk3tQAfjKinM1hEu2AT8pOLru61vRXvzC9b1KQdSbiLhFOx/xClmFbmWSqbmNA0zcCnJSgCLdEgkdozTlJ9y7SSNvDdi2UrD00tU5Ma7166U6fNte6gVFRqR1jX2h8R8PlCUlzfOD6DNFU81VCR5VqOkVeawTF8S/vj6ZZk/8u3e3RQBof4lHy5RMYLsBIS1Dut6sfTd4vwTTKPwr3iz6f3O/YjXhEH/x7is/bD5UNINt6rip3zqoj0oTGyxsG/MHNic469z3SFEIHqeX3Up84viRyH4RGYltDKS9d9MNoI+jmBV/IKq/KI9R7RVE9PdnzhuzcnL03Uu0kjRWUFX8xqr84lqxR5nxOla5Zdt+YV9hFB+fF/ljQd2zxR0fISCW+7pJP5lH6RHpze/3HUuC27XYCmdllsmgV7zavhWNPQ6HsTHE9jMVVh2JMOr4d07ldB5JNULFOoSVeoi8Kdxt08Uy00nohIqPLgJ/zRzTHFqMw6Vul5WahdP0iLV/KOjBpasyya6ntMGP2Kp4W4x7Xhcq4TVQRu111zNkoqe5ACvWEdJkaG3233si0ykmj2jEHaBDQFQiuil+l8tdBUkC50Njtgd04ZzEF+1T6zmK18SWz0bGlR1pQUASANdLxslXpZUtikpUPMK3blBXM2QVDOOaQQoH7/aLPsTtWziUsHmuFQs60TUoV07pOoPMdCCBnkbLIwY7tC8XzJyCEuTQAU64uu6l0q0LlLqWfoti51NtWE7MS8mVTcy7vpkJq5OPkDKBWuQHhaQKmw5GlTFial0IzlCEgrOZRAAzKoBVR5mgAqeQEUmS2amsQWH8XoltKqtYehVWxQ2U+QaOK7aeQJTGZJjf2mncSUW8ISG2AaLxB5PCaGhDCCOIjqRrbhsYlcJ2TlZMmamXC++kVXOTKgSnX3MxytpFTSlxWlYxYttiEuGUw5n2qZTwlKOFlnl8q5omnwjpSxj4kdilPKS9ir3tboNUs6SzZvZLWiyKkZli4pUc4kB/a9+ZOTCpYv8A/VPVblxr7pNFO3H0O2sWuR3u7Rvigu5RnLYIRm55Qok084g9ottJKRIbcczPWCZdoZ3CeQCB7teWakY8LcxGbOd5IkpfVLQIW+u/1iyMrQIpZIz3PEmlYgENt14dImM8zJUZmylWYJ4UPA6pWOSj8Vr68iKLhGFYlNLVu5FTaipYWt47ttJzLPMZlgFboISK8Q6R3KcnGmGyt5xLbadVrUAPVROsU1zxCMwot4VKOzigaF4/JMJPdatSOlq8jEVZKbRH4X4ToXRWIzC5k/ukVbaFgOXErQX4Ynn9ocLw0bhrdhdaCWlkZ3CaVoUo+l3WRGj/AMLT82M2JzxQ3qZaU+Sbp0W6eJQpqD6GMeH45hkkSxhUsZl2wUmVTn603swbUtqVHyixBt/2ji838xLtyLR+tmeN6lNUsJsk15LMYpjZWRYKZjFJpUwtJqFzTgS2D/hsghA+7RUZW5LGJs1febkGj9UwA69SminlcKTXmgR9K2QwqU/aJoJWoUq/OOlwkjT5w5a16CANiR21RNLAkpd+ZRWhfCQ2yL0PG4U5iOiQYtMVVvatb9Bh0q4+m1H3PkGAPsqUM6wPsIPK8Z5TBJxxaHJycVwqCgxLDdNVF6LUauOCvIkA9IhokmsRw9qYbU0+2lxtXvIUKg/6EciLiOdTEhOYES5LZ5rDK1XLk1cYB1LZ5pGv60uuOnQiLBAbO4xJzyd/KqQs6KNKLSei06g9+fIkRQ/EZYn8Rk8PAOXMXHtboRmtbStFjzyGMHiZsaqRKsUw132ZST8q2FBIOYi6AbGppVs2PIco5y3tm6XZyacV+1PtBlJSKBIOUKUL2IQgAU5qrygsfKHV3LkhAxnF8ljIyeiQOFVCBTpRah/ImLttTt1KyR3dS9ME0DDd1VOgUdE1qLa3sDHGtmMUmyyJLD8yXXlKW84LKoOEJCvoISOIq1JVTz6DgmDyGDo3kw8j2hQqXFXV3DSLqp3AqefICmSKTp/RF4tmZWGYhiIrPOmWlz/yjJoSP8VfOo1Fx2SYsWF4TLyiMrLaG00uRqe6lG59TFXmttH3h+wyxy/v5jgRTqlNaqHevpFRxVxpw5sRxAvEH5lk8APSiQR60Se8U6W9Hp4Ra0i/Yvt/IS9Rvd6r4Whn/wA3u/nEC/tpiMxaUk90n94906gHKP8AuiHw/Emkf3LD3FdFlOQH/wDoan8TG9mxR3kxLg9eNQ/VJielLj5f9C2/8PheCT0x/fJ5ZB1bask/gAn/ACmMzGzchLCq0o7qeUD+SuH8BGrNYMsCs3iLgHRJDQ/Wh/CItQwdo3zPr81rr+iTE6vZ/CGi4+Syr2lkWhQPNgdEAn8kgxqL25khotZ8kH+tIhV49KD5rDgo/bQhP50VH4dp3fq5NhHnQ/pSJWLw/lDqf4i4YJjDc0grazZQrLxCl6A9T1Ecv2zkUMzbiWzY0UR0KhUj8/zif/4nnuQl0+SVf6xW9oXXXV717d5zQcApWnMjnQWr5RfFjcZXwVyaxL34X7eewSi2SdXlLv3Q2P8A4wiybBeDyVyaHJwlLjnGEAXSlSU0Cq0orUkcq9YR0mB0HxRxJMthzriqUC2RQ8wXW8wA58GaONTLL+DTInpLil1WdZrw5SdD9k/RV9E09fnxQ20XioDLacjbDrtq/OEEpQq44SEcuq1domtkto2p1otLSEupTlWydCKUqkHVPUHTnyJ58zcWpL6msI2qZ1bZrH2J+XTMS6qoVYg+8hQ1SsclD87EVBBj7xnD3H0htLymUEneFA+UUn4UOV+TrzIBNNCnWOKtomMDmDNSgLkosgPsV0H/AIrwq5aGoN+2YFjDM4wh+XXmbWLdQeaVDkocxEJpq0Q01ozFKysph0vRAbl5dsVJJyjpVSjdSj1JJMVpzFZ3FOGQzSsodZ1xJDjg/wCnbNwD8aqa2oRE1jmyjE4+07M1cbZByy5+bKyffWPpGlAAba61pGTaHaZiTyIIU4+5ZqWaGZxfkn6KbGqjQCh8okg1cA2TkcMQp1IAWAVOTTygVn4ipw2SDzpQdYr814gPzjimMGly+QaKm3QUso0uNM1idaG1kqjbOyUxiKkuYsujYujD2VENp/8AWcF3Fi2lACDQ0JEMW21l5UiSwxgTMyLJYYADbdDQlxSbCh1A9SnWJBgY2BZH7VjMyZtxAqS6rIw391FhTzoD8MfqduVPn2fBZTfhHDvlJ3Us3+hNK1yjKSNKx8SWwcxOLS/jT++IuiTbJSy3rrT3jelul1KET+PbUyGGIS2tSUqAAblWUgrPQJbT7oPImg7wBpSuxa36LxWYVNqrXcJq3LpvWzaaZ6dV68xGzjO1mHYYkNFSEqFkyrCQV15ANpsmv2qRCFGMYpqThkoeQvMrHfTd1H3SOihFi2Y2LkpAVYaG85vL4nD14jpXomg7Q9wQbeIY1P8AzLSMOYP1rw3j5HVLVgnyVTsYl8K2HlWlh17PNzH7+ZVvCL14EnhQAdKCo6xJ45tBKyac808hoagKPEfuoFVK9AY51iXi06+SjC5RTl6b94UR6JBHK4qoHtEag6xFcxvbrDpSoemm8wsUIO8UD0KUVI9aRyueksSnf79PLyGtWWeFFDyIACT6g+cGcCkJQZlJbH23SCfTNavkIo5xXkuoMsk34w7y0hIvPXIzucCfPhzW8ymIl/aDHpn3nmJRJ1S0kFX4nMfwUI1RtG2u0u26/wAqoQQgU6rVQfhH4TiDvJmWBHM71Y/REVc32r3/AD+iygvc1JnZfecc7NzExlqolazQddSoi3QiKXhGFPOlb8u2jIlSgltZ5dBXUgEXrHQdsZsNSbxJupOQdyq36VPpGPAZUNS7SB8AJ8yKn8yYpLNKML7l44lKVFFfU2F1OeUmAahVxfqCKU53FPWNORw9+dmigrzrJzLdUrNYU4q6q5W/SOjY4xLqaJmQnIm9TYj7pF69hrHMn2AVLcYSpDYrlzG9PMdf9mNcGXrToplx9LL1NYLKop7bOLcI+gpzKPRsVUPIGPlrGpFj+7SxUeSgjL/nXxRWcPYSlCSAKkAk87xsKUBqaRp6fdlkiYmNrJpXuIabHclZ/oPyiNmJ6Zc+cmXPJFED/LrG3huCTUxTcS7zgOikoUU/z0yj1MWvCvCjEXaFwNMJ5515lDySjMD6qEWWOK2RDa5Zz0STdalNSdSq/wCsZeFI5AfgI7ZhXg1LJoZh91080oAaQf8AuX+ChFxwfY+QlSCxLNpUNHCM6/8A3F1V+cXor6kVsjz5hGy09NU3Es6pJpxlORFDzC15Uq9CYu2E+DcwqhmZhtofC2C4f5jlCT6KjtMImijySKDh3hJhzfzm+fOvG5lH4NhNuxrFswvZ+UlvmJdps/EhCQT5qpU+piShElG29xCEIEHAfGPZIycyZ1pJ9mmFfKgaNuH6R+yu5r1zdUiKC42oKS40oodTdKx/XtHrLE8PamGnGXkhbbiSlSTzB/Q9CLg3jzPtZsy7hcyWHKqZVUy7x0Wn4SdM6a0I/oRENGsJcMtOyW06ZxJadAS+kUWg6KHMpHMdR/SMLTr2CPmZlklck4R7RLj6P2kdKcj6GxFKE60rMlbaih1BqlY1H/iOhbJbTJnElp0BL6RRaDoscykcx1H9I45weN9UdjVq9GdfwjFGZplD7CwttYqlQ/QjkQbEHQxrYbgUtLLeebR8q6orcdUSpZ50zKJISLAJFrCORSs49gUwXmgpzD3VDfMi5bJtmRXQ9DofdP0THacNxBqYaQ8ysLbWKpUOY/oRoQbgggxommrWxi1TplFWnEcY+PD8PV6TLw/RtBH+1g2tOFYTJYZLkNJQwykVWtRpXutZuT5+Q6RLTBXlVkCSuhyhRIFeVSASB5AxBy2zW8Wl6eWJl5JqhJTlZaP+EySRmHxrKldCNImyCGmcSn8S4ZCspKHWdcSQ4sf9O0aED7aqa2oReX2Z2Lk5E52kFbxuqYdOd1ROpzHSv2aRrbVeIUhIEpcc3j37hrjXW1lXonUWUQegMUDFNpcWxGyT7BLnkkkuqHdViPTJ6wbpa6IlKzoW1e30hh9Q87mdH1LfEv1FaJ/iI9Y59P7dYtP2lW0yTB+sVdwjsSOY+FI+9EG3LYdh5qshb3VXG5XskWT52843BPTsx8y0JdB+seuv+FvkfO0Uc+y+rLqHc+GNl5dsl6aWX3DdTr6rV7gm/wDETGx/xAlXDKNLfpaqBkbFOWdVB+FY/WNmmiQuYUqYc6umqR91HugdrxITs+ywkFxaG08gTT8E6n0EZOVvuaJV4ItUlPPfOPIYR8DIzKp3WdD3EZZLZeVbOYo3q+a3TnJ73tX0iLnNum7iXaW6fiPCn/X8QIhpvG517V0NJ+FoUP8ANr+Bi6hkfgi17nQJiabaHGtCB9pQSPziLmdrZJGrwJ+yCr8wKfnHPlSLdSpwlR5qWr9T/rFy2a8OJ6aoUMBls/WvDJb7KKZ1dRYA/FF1/wA65Ycmtyq7U48qdWhtCShoHhzaqPxHlYch1PW36w9NNiiJldOiuL8K1pHfNm/CmSl+N8e1O5SmriRkFRQ5W70r1UVEciIgdqfB0qJXh7qUV+pfzFI+64Kqp2UFecbemqqjJTV2zjr7CnVBTzi3CNAo29BGriU3bdouTYgX7UHeOlSngniTiqPzLDSOreZZ/lypB9VR0vY3wzkMOIWhBdfH1ztCR9wUonzAr3iyjQlk7FZ8JvDVLcrvMRZSt1yhQy6kHdIFaVSdFKrUg6AJFjUR0iTwGUZ+almG/uNIT+giRhFjO2IQhAgQhCAEIQgBCEIAQhCAERe0mAMTzC5eYRmQrQ/SSeSkHkodfMGoJESkIA8vbWbMTGGPbp/jaUfkZgDhWOivhWOY/XUwjragpLjaih1BqlY/Q9o9XY1hDE2ytiYQHG1i6T+oOoI5EXEeeNuNin8KXVRLsoo0bfpdNdEPU0PLNoe1wKtGsZ3oyd2W2hbnm1NOpAeAo60dFDQqSOaTzHKvkTq4RiruAzFDmcw15V06lpR5juB/MB1FqI4laVJdZUUOoulQ/Q9R525aRc28eRiMhMtqATMJaUVNdSkVCkV5VA7g+hPK4PHK1szSWqp7nQ9ovFTDZVIKHfaFkApQzfXTMv3U9xdQ6RRMQ2gxjE7FXsMsfooqFqHc2Uf8oIOhiJ8O8MY3AeypU6VKBUblNNAOlr1F7xnnJSdnHFBSjLSwJFB766HU05HzppY6xLmk2l9yijpbMDa8Pw85WwXZjSieNdeldE+Qv2MbHs0/N/Oq9lZP1aLuEfaVy/LyiWwrBpeUT8mkJoOJxXvHzVyHYUER2I7ZMIJS1V9fRHu+q9PwrGdtv9Kt9zSq3JDCNn5eW+abGb41XV+PL0oI+MW2klpeoWvMv92jiV5HkPUiKbP4vNzFQtzdIP1bVvxVqf0jTYlkI90Ad+f4xosLesmNeCVn9qZt6zQDCOp4l/6D8PWIYSSSoqWVOLOqlmtf994msFwOZnFZZZlbt6FSRRA+84aIB7E17R0rZ3wc0VPPV/wWSQP4nSKn+EJp1MbxglsircVucolmFLUG20KWs6IQkqUfJKQSfwi/bPeEs49RUypMsj4bLcPoDkT5knumOyYLgctKIySzKGk88ourupR4lHuokxIxejN5G9itbN7CyMlRTTWZ0fXO8a/MGlEfwBIiywhEmYhCEAIQhACEIQAhCEAIQhACEIQAhCEAIQhACEIQAjDNyqHUKbdSlaFghSFCoIPIiM0IA89eInh65hpL8vmckibi5WxXkT9JuuitRob3VQ3m1BQdZVlcFwRzFKetRbuLR6/dbSpJSoBSSCCkioINiCOYMefPE3YQ4av2iXBMitVxruFE6H/DJ0PI2N6ZoaNIy4ZRNjdoPZHClyu5X7w+EjRQH5H/AMCLHO7cLXaVZr/iOWHokH+vpFfWw37xCetTEzhGzs5NU9mlnXAdFBOVB8nFlKD6GMnjjJ3Rok4qmyJm1PPmsw6pf2BZA9BT8Y/UJCaAACpoAOZPIDmY6lgPg48vinHktp/ds8SvVak5UnsEq846Xs/sjJSV5dhKV0oXDxOH+NVVU7A07RoolXOK2OJ7P+HGITVFFvcNn6b1Un+Fv3yfvBIPWOlbP+FEixRT9ZpwfvLN17NCxHZZXF+hE0Uc2z4ZaShISkBKQKBIFAB2A0j7hCJKCEIQAhCEAIQhACEIQAhCEAIQhACEIQAhCEAIQhACEIQAhCEAIQhACNbEWUracQtIUlSFBSVAEEEGoINiIQgDnfhFgUoqVadVLMF0JSQ4WkFQNNQqlax02EIAQhCAEIQgBCEIAQhCAEIQgBCEIAQhCAEIQgBCEIAQhCAEIQgBCEIAQhC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2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Review: </a:t>
            </a:r>
            <a:r>
              <a:rPr lang="en-US" dirty="0" smtClean="0"/>
              <a:t>Major </a:t>
            </a:r>
            <a:r>
              <a:rPr lang="en-US" dirty="0" smtClean="0"/>
              <a:t>Timeline of the Web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1995 Web 1.0 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endParaRPr lang="en-US" dirty="0"/>
          </a:p>
          <a:p>
            <a:r>
              <a:rPr lang="en-US" dirty="0" smtClean="0"/>
              <a:t>2005 Web 2.0</a:t>
            </a:r>
          </a:p>
          <a:p>
            <a:pPr lvl="1"/>
            <a:r>
              <a:rPr lang="en-US" dirty="0" smtClean="0"/>
              <a:t>Read + Write</a:t>
            </a:r>
          </a:p>
          <a:p>
            <a:pPr lvl="1"/>
            <a:endParaRPr lang="en-US" dirty="0"/>
          </a:p>
          <a:p>
            <a:r>
              <a:rPr lang="en-US" dirty="0" smtClean="0"/>
              <a:t>Web 3.0 </a:t>
            </a:r>
          </a:p>
          <a:p>
            <a:pPr lvl="1"/>
            <a:r>
              <a:rPr lang="en-US" dirty="0" smtClean="0"/>
              <a:t>Semantic Web + Personalization</a:t>
            </a:r>
          </a:p>
          <a:p>
            <a:pPr lvl="1"/>
            <a:r>
              <a:rPr lang="en-US" dirty="0"/>
              <a:t>Read + </a:t>
            </a:r>
            <a:r>
              <a:rPr lang="en-US" dirty="0" smtClean="0"/>
              <a:t>Write + Execute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83880" cy="838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Review: The </a:t>
            </a:r>
            <a:r>
              <a:rPr lang="en-US" altLang="ja-JP" dirty="0"/>
              <a:t>Domains of </a:t>
            </a:r>
            <a:r>
              <a:rPr lang="en-US" dirty="0"/>
              <a:t>Web 2.0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ja-JP" altLang="en-US" sz="4000" dirty="0"/>
              <a:t/>
            </a:r>
            <a:br>
              <a:rPr lang="ja-JP" alt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391400" cy="2971800"/>
          </a:xfrm>
        </p:spPr>
        <p:txBody>
          <a:bodyPr/>
          <a:lstStyle/>
          <a:p>
            <a:r>
              <a:rPr lang="en-US" dirty="0" smtClean="0"/>
              <a:t>Social/collaborative</a:t>
            </a:r>
          </a:p>
          <a:p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generated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Knowledge manage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51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-- </a:t>
            </a:r>
            <a:r>
              <a:rPr lang="en-US" dirty="0" err="1" smtClean="0"/>
              <a:t>Weblication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Eye-tracking </a:t>
            </a:r>
            <a:r>
              <a:rPr lang="en-US" dirty="0"/>
              <a:t>visualizations show that users often read Web pages in an F-shaped pattern: </a:t>
            </a:r>
            <a:r>
              <a:rPr lang="en-US" dirty="0" smtClean="0"/>
              <a:t>2 </a:t>
            </a:r>
            <a:r>
              <a:rPr lang="en-US" dirty="0"/>
              <a:t>horizontal stripes followed by </a:t>
            </a:r>
            <a:r>
              <a:rPr lang="en-US" dirty="0" smtClean="0"/>
              <a:t>1 </a:t>
            </a:r>
            <a:r>
              <a:rPr lang="en-US" dirty="0"/>
              <a:t>vertical stripe.</a:t>
            </a:r>
          </a:p>
        </p:txBody>
      </p:sp>
      <p:pic>
        <p:nvPicPr>
          <p:cNvPr id="2050" name="Picture 2" descr="Eyetracking heatmaps with 3 different examples of the F-pattern for reading web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4771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9417" y="641621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http://www.nngroup.com/articles/f-shaped-pattern-reading-web-content/</a:t>
            </a:r>
          </a:p>
        </p:txBody>
      </p:sp>
    </p:spTree>
    <p:extLst>
      <p:ext uri="{BB962C8B-B14F-4D97-AF65-F5344CB8AC3E}">
        <p14:creationId xmlns:p14="http://schemas.microsoft.com/office/powerpoint/2010/main" val="3244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-- </a:t>
            </a:r>
            <a:r>
              <a:rPr lang="en-US" dirty="0" err="1"/>
              <a:t>Weblication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92404"/>
              </p:ext>
            </p:extLst>
          </p:nvPr>
        </p:nvGraphicFramePr>
        <p:xfrm>
          <a:off x="533400" y="1524000"/>
          <a:ext cx="7086600" cy="153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23604">
                <a:tc>
                  <a:txBody>
                    <a:bodyPr/>
                    <a:lstStyle/>
                    <a:p>
                      <a:r>
                        <a:rPr lang="en-US" dirty="0" smtClean="0"/>
                        <a:t>Print design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2-dimensional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canvas experience</a:t>
                      </a:r>
                      <a:endParaRPr lang="en-US" b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895596">
                <a:tc>
                  <a:txBody>
                    <a:bodyPr/>
                    <a:lstStyle/>
                    <a:p>
                      <a:r>
                        <a:rPr lang="en-US" dirty="0" smtClean="0"/>
                        <a:t>Web design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N-dimensional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Scrolling experience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7391400" cy="2971800"/>
          </a:xfrm>
        </p:spPr>
        <p:txBody>
          <a:bodyPr/>
          <a:lstStyle/>
          <a:p>
            <a:r>
              <a:rPr lang="en-US" i="1" dirty="0" smtClean="0"/>
              <a:t>Access by Design </a:t>
            </a:r>
            <a:r>
              <a:rPr lang="en-US" dirty="0" smtClean="0"/>
              <a:t>e-book by Sarah Horton</a:t>
            </a:r>
          </a:p>
          <a:p>
            <a:r>
              <a:rPr lang="en-US" dirty="0">
                <a:hlinkClick r:id="rId2"/>
              </a:rPr>
              <a:t>http://universalusability.com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37236" r="37022" b="28882"/>
          <a:stretch/>
        </p:blipFill>
        <p:spPr bwMode="auto">
          <a:xfrm>
            <a:off x="609600" y="4110829"/>
            <a:ext cx="7382437" cy="25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Universal Design (UD)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projectone.cannect.org/universal-design/seven-principles.php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24177" r="33162" b="32765"/>
          <a:stretch/>
        </p:blipFill>
        <p:spPr bwMode="auto">
          <a:xfrm>
            <a:off x="1066800" y="2667000"/>
            <a:ext cx="6172200" cy="328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50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Easiest Ways to for Teachers to Create an E-book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057400"/>
            <a:ext cx="4648200" cy="2971800"/>
          </a:xfrm>
        </p:spPr>
        <p:txBody>
          <a:bodyPr/>
          <a:lstStyle/>
          <a:p>
            <a:r>
              <a:rPr lang="en-US" dirty="0" smtClean="0"/>
              <a:t>PDFs</a:t>
            </a:r>
          </a:p>
          <a:p>
            <a:r>
              <a:rPr lang="en-US" dirty="0" smtClean="0"/>
              <a:t>Self-publish</a:t>
            </a:r>
          </a:p>
          <a:p>
            <a:r>
              <a:rPr lang="en-US" dirty="0" smtClean="0"/>
              <a:t>PowerPoint (see sample)</a:t>
            </a:r>
          </a:p>
          <a:p>
            <a:r>
              <a:rPr lang="en-US" dirty="0" smtClean="0"/>
              <a:t>Web 2.0 sites</a:t>
            </a:r>
          </a:p>
          <a:p>
            <a:r>
              <a:rPr lang="en-US" dirty="0" smtClean="0"/>
              <a:t>Other…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0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Collaborative </a:t>
            </a:r>
            <a:r>
              <a:rPr lang="en-US" dirty="0"/>
              <a:t>learning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5791200" cy="4876800"/>
          </a:xfrm>
        </p:spPr>
        <p:txBody>
          <a:bodyPr/>
          <a:lstStyle/>
          <a:p>
            <a:r>
              <a:rPr lang="en-US" dirty="0" smtClean="0"/>
              <a:t>Collaborative writing</a:t>
            </a:r>
          </a:p>
          <a:p>
            <a:r>
              <a:rPr lang="en-US" dirty="0" smtClean="0"/>
              <a:t>Group projects</a:t>
            </a:r>
          </a:p>
          <a:p>
            <a:r>
              <a:rPr lang="en-US" dirty="0"/>
              <a:t>J</a:t>
            </a:r>
            <a:r>
              <a:rPr lang="en-US" dirty="0" smtClean="0"/>
              <a:t>oint </a:t>
            </a:r>
            <a:r>
              <a:rPr lang="en-US" dirty="0"/>
              <a:t>problem </a:t>
            </a:r>
            <a:r>
              <a:rPr lang="en-US" dirty="0" smtClean="0"/>
              <a:t>solving</a:t>
            </a:r>
          </a:p>
          <a:p>
            <a:r>
              <a:rPr lang="en-US" dirty="0" smtClean="0"/>
              <a:t>Debates</a:t>
            </a:r>
          </a:p>
          <a:p>
            <a:r>
              <a:rPr lang="en-US" dirty="0" smtClean="0"/>
              <a:t>Study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3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book hosting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5181600" cy="4876800"/>
          </a:xfrm>
        </p:spPr>
        <p:txBody>
          <a:bodyPr/>
          <a:lstStyle/>
          <a:p>
            <a:r>
              <a:rPr lang="en-US" dirty="0" smtClean="0"/>
              <a:t>Wikispaces.com</a:t>
            </a:r>
          </a:p>
          <a:p>
            <a:r>
              <a:rPr lang="en-US" dirty="0" smtClean="0"/>
              <a:t>PBWorks.com</a:t>
            </a:r>
          </a:p>
          <a:p>
            <a:r>
              <a:rPr lang="en-US" dirty="0" smtClean="0"/>
              <a:t>Google Doc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3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Take Wiki Book as an </a:t>
            </a:r>
            <a:r>
              <a:rPr lang="en-US" sz="3200" dirty="0"/>
              <a:t>Example:</a:t>
            </a:r>
            <a:br>
              <a:rPr lang="en-US" sz="3200" dirty="0"/>
            </a:br>
            <a:r>
              <a:rPr lang="en-US" sz="3200" dirty="0"/>
              <a:t>http://mat6318.wikispaces.com/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676400"/>
            <a:ext cx="784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8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dirty="0" smtClean="0"/>
              <a:t>An </a:t>
            </a:r>
            <a:r>
              <a:rPr lang="en-US" dirty="0"/>
              <a:t>Electronic Page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/>
              <a:t>Sizes</a:t>
            </a:r>
          </a:p>
          <a:p>
            <a:pPr lvl="1"/>
            <a:r>
              <a:rPr lang="en-US" dirty="0"/>
              <a:t>Standard sized</a:t>
            </a:r>
          </a:p>
          <a:p>
            <a:pPr lvl="2"/>
            <a:r>
              <a:rPr lang="en-US" dirty="0"/>
              <a:t>a word processor file</a:t>
            </a:r>
          </a:p>
          <a:p>
            <a:pPr lvl="2"/>
            <a:r>
              <a:rPr lang="en-US" dirty="0"/>
              <a:t>desktop publishing application file</a:t>
            </a:r>
          </a:p>
          <a:p>
            <a:pPr lvl="2"/>
            <a:r>
              <a:rPr lang="en-US" dirty="0"/>
              <a:t>presentation software file</a:t>
            </a:r>
          </a:p>
          <a:p>
            <a:pPr lvl="1"/>
            <a:r>
              <a:rPr lang="en-US" dirty="0"/>
              <a:t>Dynamic sizes and contents</a:t>
            </a:r>
          </a:p>
          <a:p>
            <a:pPr lvl="2"/>
            <a:r>
              <a:rPr lang="en-US" dirty="0"/>
              <a:t>HTML </a:t>
            </a:r>
            <a:r>
              <a:rPr lang="en-US" dirty="0" smtClean="0"/>
              <a:t>pages</a:t>
            </a:r>
          </a:p>
          <a:p>
            <a:r>
              <a:rPr lang="en-US" dirty="0"/>
              <a:t>The number and size of electronic pages in a document </a:t>
            </a:r>
          </a:p>
          <a:p>
            <a:pPr lvl="1"/>
            <a:r>
              <a:rPr lang="en-US" u="sng" dirty="0" smtClean="0"/>
              <a:t>limited</a:t>
            </a:r>
            <a:r>
              <a:rPr lang="en-US" dirty="0" smtClean="0"/>
              <a:t> </a:t>
            </a:r>
            <a:r>
              <a:rPr lang="en-US" dirty="0"/>
              <a:t>by the amount of computer data </a:t>
            </a:r>
            <a:r>
              <a:rPr lang="en-US" dirty="0" smtClean="0"/>
              <a:t>storage</a:t>
            </a:r>
          </a:p>
          <a:p>
            <a:pPr lvl="1"/>
            <a:r>
              <a:rPr lang="en-US" u="sng" dirty="0" smtClean="0"/>
              <a:t>not limited </a:t>
            </a:r>
            <a:r>
              <a:rPr lang="en-US" dirty="0" smtClean="0"/>
              <a:t>by </a:t>
            </a:r>
            <a:r>
              <a:rPr lang="en-US" dirty="0"/>
              <a:t>the display devices or amount of </a:t>
            </a:r>
            <a:r>
              <a:rPr lang="en-US" dirty="0" smtClean="0"/>
              <a:t>paper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http://mat6318.wikispaces.com</a:t>
            </a:r>
            <a:r>
              <a:rPr lang="en-US" sz="3200" dirty="0" smtClean="0"/>
              <a:t>/</a:t>
            </a:r>
            <a:br>
              <a:rPr lang="en-US" sz="3200" dirty="0" smtClean="0"/>
            </a:br>
            <a:r>
              <a:rPr lang="en-US" sz="3200" dirty="0" smtClean="0"/>
              <a:t>Wiki Book of a Class Textbook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6" y="1905000"/>
            <a:ext cx="7391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20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2013summerworkshop.pbworks.com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biggest obstacle: page locking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5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Three </a:t>
            </a:r>
            <a:r>
              <a:rPr lang="en-US" dirty="0" smtClean="0"/>
              <a:t>Learning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086600" cy="236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Cognitive domain </a:t>
            </a:r>
            <a:r>
              <a:rPr lang="ja-JP" altLang="en-US" sz="3200" b="1" dirty="0" smtClean="0"/>
              <a:t>認</a:t>
            </a:r>
            <a:r>
              <a:rPr lang="ja-JP" altLang="en-US" sz="3200" b="1" dirty="0"/>
              <a:t>知領</a:t>
            </a:r>
            <a:r>
              <a:rPr lang="ja-JP" altLang="en-US" sz="3200" b="1" dirty="0" smtClean="0"/>
              <a:t>域</a:t>
            </a:r>
            <a:endParaRPr lang="en-US" altLang="ja-JP" sz="3200" b="1" dirty="0" smtClean="0"/>
          </a:p>
          <a:p>
            <a:r>
              <a:rPr lang="en-US" sz="3200" dirty="0"/>
              <a:t>Affective </a:t>
            </a:r>
            <a:r>
              <a:rPr lang="en-US" sz="3200" dirty="0" smtClean="0"/>
              <a:t>domain </a:t>
            </a:r>
            <a:r>
              <a:rPr lang="ja-JP" altLang="en-US" sz="3200" b="1" dirty="0"/>
              <a:t>情感領域</a:t>
            </a:r>
            <a:endParaRPr lang="en-US" altLang="ja-JP" sz="3200" b="1" dirty="0"/>
          </a:p>
          <a:p>
            <a:r>
              <a:rPr lang="en-US" sz="3200" dirty="0" smtClean="0"/>
              <a:t>Psycho-motor domain </a:t>
            </a:r>
            <a:r>
              <a:rPr lang="ja-JP" altLang="en-US" sz="3200" b="1" dirty="0" smtClean="0"/>
              <a:t>技能</a:t>
            </a:r>
            <a:r>
              <a:rPr lang="ja-JP" altLang="en-US" sz="3200" b="1" dirty="0"/>
              <a:t>領域</a:t>
            </a:r>
            <a:endParaRPr lang="en-US" sz="3200" dirty="0"/>
          </a:p>
        </p:txBody>
      </p:sp>
      <p:sp>
        <p:nvSpPr>
          <p:cNvPr id="4" name="AutoShape 2" descr="data:image/jpeg;base64,/9j/4AAQSkZJRgABAQAAAQABAAD/2wCEAAkGBxQSEhUUEhQWFRQXGB4VFxcXFBcVGBgWGBcWGhocFBgYHCggGBwlHBcUIjEhJSksLi4uFx8zODMsNygtLiwBCgoKDg0OGxAQGy4kHCQ0Ly8sLCwvLCwsLCwsLSwsLSwsLCwsLCwsLCwsLCwsLCwsLCwsLCwsLCwsLCwsLCwrLP/AABEIAJAAeQMBIgACEQEDEQH/xAAcAAABBQEBAQAAAAAAAAAAAAAFAgMEBgcBCAD/xABFEAABAwEFBAUIBQoHAQAAAAABAAIDEQQFEiExE0FRYQYicYGRMnOhsbKz0vAjM3KUwQckQkNSY3SEotE0U2KCk7ThFP/EABkBAAMBAQEAAAAAAAAAAAAAAAIDBAEFAP/EACURAAMAAQMEAgIDAAAAAAAAAAABAhEDIUEEEjEyIlETYRRxof/aAAwDAQACEQMRAD8Amyzv2kpMs/10o/xEwAAmkAAAfQAAAUC6A857WcD+Jn+NNfrJfPze/kT5K5V3Xc9zqRE9q2G3vcMtrP8AeZ/jTMszxpLaD/Mz/Glh4zy70yRU57s0PfX2GtOfo42WQmm2tH3mf40bum7ZHnrS2ild9pn+NS+jvR8uAklFG6jiQrnBAKCmgTIVPdsVqVC2SRUrTdNKhsloNNfzmfU7h10Is13TSPI20zRuDrRODl/vV8ew7QkDt8VGt1kDnNOmdeSdv5yKWPoqNpsUjKh0k+XC0T5/1qOxrq0Ms/3if41bLXY9anfkgFosoxGo3+Vu76oW235DUrGcDLm8JJvvM3xphxNfrZ/vE/xpy0twEUNRvpn6Uy+QVGaBulyElL4Hw0/5s33mf4185pH62Y/zM/xrjJxuTrSDnUFZ319m9k/REvAObBI4SzghjiPzmeoOE0p11oG1PE+JWfX6CbPL5t3slX9WdK285I+pSTWDPg2j5eBmm9/IuTCgqfFLlcQZMv103v5FEmkyoNDxXPv2ZfHqht4yJrqinRS7dtO0HQdY93FDGs6qvv5PbFSN8n7RwjsH/pW6c91JGat9kNh+WzguA3N0ClsAK4dU4FQlmjnVTaG3xBQrTHSlFOkKiyuWamOA9NvIMtIy9KA29vyUbt81FX7XJqVK287HT05+G5yCy7RhqKFu/cUFtFmwPpUZ8QrDdDq1yPzx4qBfMYOoFRoqFuhFLD2BbxXfVLYaUSGtxBfR8N4Swjt7Sfm8vm3D+krQlnN5u+il4CN3slaKrek5Iuq4M7tMlXSD99N7+RR5GZhOSu+kl47ab38ibe6m/VQX7Muj1R9H4LXOj8AZZ4wP2QfFZGG0PPVafNfcdmsbZpScIY3QVNTQDJO6b2yI6rOEgsT1kvGqLY+n8ctTDBaZeJbGA0driaBCrZ+U8MNBC8Hm5hp4FG1WWT9hodomFWiupTUk4oTXRZ7dvT+O0TxteNnnmXGlO9O3l0whjdK3E00ILDWodXXMJVKs4wUTEYzksFrtAcTTPsQC8ZNUDd07OjIK864PQQSoUvSaR+WwB7JM/S1D+C0yn88duEXS5pwGih7aLlszJCpF29KcL9m9hYK51OmW8UViituIA1rwoU/sc+SZ6irwNPFO3RRBOA411TlqJLzQ56kJiodXLNJfkavA1bpSYpAP2H+yVqqya1sc2KX7DvZK1lWdJySdVwZo4fSTH9/N7+RMkElOyDrz8NvN7+TRdZx0C59v5Muj1QuyRVcGuOpzprTU0Ry+oW2q73tiD2kMxNa4l1aGtAe5BLM4Nka47nA91c1c7FGdkGNoSHHP/SDX1L2m8PJtynH7BN3xF1hhibRsZjFaOoTUZ5AbyqRfvRxwdiDXtYP0cIoOx1VoUt3mEGNzHOhJLmOYCSwE1LHNGdAdCOKHyNsUfWkLidwe15PcCEau09jJWm5wzP7L0bfK+FoBG0kwA8qVJ7gjfS/onHYHxPjONoeA4HLPd4q9dHoTNatsWOZFEzDEDQVLvKcQNMqBCvyl4XsIzrXq04hNVvbIn8aq6SW2DNp7M6U9XiScs6nmFIs1ne1wFSQCNdQn7vdC7KRrmv34QT6keslljaaxxyvO6rcI7y5erUpbBzpz5RXb6s4dOXbgwE8ydEqwAx5hxIOgU69oCMWLV5zpnyAHGgSA7C/CaZUp2EIlqZlIGdJd2WSLBajIcWhGRqa6KQH18oGvEIZd4IFdxcT6UTiFBlv4pVeQ8DN4PIhlAzGB3b5JWrLLLwiBhk3HA72StTVfSckfVcGeOb15ec03vpFGx6p54q+XfSab38ijuGdPRxXOvemXR6oXxqrp0Slxw5/oEj0Zej1KkPOaO9HL/Fma5jwSDVwIzoaUIPgFk+T1ptbBu/b4ETT2H0KjXXZn2yfaOrgByrorle8bZogaVDsJ50JCGyMmgj+gj2mHItxBtBXUZZryrjkdKxOwdtF7GCPrso1raAj8VSL56RtkIwipBqEbt1slfEeo14ORwyZg7wRTcqLbBVxIYR3ps7vDAWJ8Ee8S5z9oAA7kptlvp2GhOiHNtWLKhI47lMggGzoRmT+KbSWPkgU9/iEmzYwCeP4qPaYauLgSXeTyHNKBoA1uo0UyywkdcihI38Ur13C/sXZ4gGgbhl2pM/LROPtIbnRRY3EkudovfsUdt4GxkH7t3slaosit8tYpN3Uf7JWuq3pOSPquDMpJaSTD9/N7+RONGpUa0R1kmz/XzV/55NE/C/jouffsy6PVHGc9Akymp5fOifYK1oFyaPnkg5CD/RufHHgOrDTuOY/FWGAUB5qiXTaDE+u45Giu932tsjV6fY2t5IF7Pgw0kCplus1m/RBPKn4q+XjYozm4qvXjd8Z0NByCNtp7jow52/0qksDaUaKDcElhoeQFERtzGsGRqUJL65I1uAyVEKlTw7qhDY3AVJOW/wBXrRBreqM+5eaFUyPPIa0CSwZUGaXs9XU5DsSImeKLgAXbYwIZPNv9krVVlVuIEcnm3eyVqqr6Tkj6rgy60ACWbnPN3fTyLshABom7SKyTefm9/IuDIV1Cgv2ZdHqiVZ5cI41zThmz5KG1KLs896WEKkkFac0evHHZ3AtNCQHDg4EKqWqTBTmcgtYve7BPAwgVOAeFAqI0e6WxdaqmlP2ZleHSeU1FPxQi03693EbtUav26NkMR0Joq3aGNxUaa81sKWvAdVXgV/8ASTqnIimGQFWK4rpOT36agH1nkjx9GO+1bkO9bMY7HI52RdhAHLEDn4KHdF4CVmF1doMu0cVL6e2vqsj4nFruHEdqpbXkGoyI3hPWkqkhrWavJf4o93DXsT1NVWbL0oe0Br2h3MHCUUst/wATqCpb9r+4U9aNrgetaK5HrwZ9FLr5DvZK1lZbecgMMlDUbN2mY8krUlR0nIjquDK7YKyTefm9/ImXWkDUhveht6W923tAFBS0TDwnkQxxqanMoV0bpt08Df5KSSQekvhjRlVx5f3Q+0Xu8+SA30nxQ8DOq6U6Olid/Iqte2LdM5xJcanmV6E6LSl1jgLtdmK+C88sbkV6J6PCllg822vgmtJeBNPO4F6d2SHYEvcGOPkjXERuA/FZLK1la4S2nCnpRPpLfbrTb3uqcLaxsG4NB3dpQW8pdyjtJ3sdHQz+LNMu1wdGY3MbNtBIHCraAgDjXsOSKWmMMqN/z803KrfkyvzDI6zOPVf1mcngZjvGit9vshOLCPk/Peic4J+90zI+k85faH7wMghVEU6SQ4bTK3g6noCGUVKWxI/JwrnalFcKLADYi0zubG/C4jqnQkbivSy8y236t32T6ivTS9KPGD3mfzm0/wATP7+RRXEb1JvL/E2n+Jn/AOxIo5TM7BHXGm5cC61lN9acV9X58VmAsimbvDxyXoeyuEdjaXZBsNTyoxeeoAXPYOLwPFwW+3vC6SAQDIObSR+4MHlAczSiXfk3yYjaIdmNo7Jz6vb9mpURsBkLAa1drXhmpt9SCWd1MmA4Wj/S3IKFarThcCN2ijzudFrGn+i4dFLg62MZYd60JrC4aHPXLhl3KB0OiDoGkaOFa8qj+yM3mcMEjm7mONK0yoTqE2ZyR1WHg8+37naJTxe71lDlJtpqT2qMQqSdiXJNEsr5aARrb9W/7LvUV6ZXmi2/Vv8Asn1Fel17BqP/2Q=="/>
          <p:cNvSpPr>
            <a:spLocks noChangeAspect="1" noChangeArrowheads="1"/>
          </p:cNvSpPr>
          <p:nvPr/>
        </p:nvSpPr>
        <p:spPr bwMode="auto">
          <a:xfrm>
            <a:off x="155575" y="-655638"/>
            <a:ext cx="11525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1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Three </a:t>
            </a:r>
            <a:r>
              <a:rPr lang="en-US" dirty="0"/>
              <a:t>Learning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gramconsulting.com/wp-content/uploads/2009/02/bloom_taxonomy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44650"/>
            <a:ext cx="7771095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08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Review: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Old </a:t>
            </a:r>
            <a:r>
              <a:rPr lang="en-US" sz="3200" dirty="0" smtClean="0"/>
              <a:t>Taxonomy and New Taxonomy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2.odu.edu/educ/roverbau/Bloom/fx_Bloom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6" y="2209800"/>
            <a:ext cx="3616064" cy="31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powernetwork.com/pamschmidt/files/2012/08/blooms-taxonomy-1k4sn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243379"/>
            <a:ext cx="4209821" cy="31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3151" y="5638800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Higher Order Thinking Skills (HOTS)</a:t>
            </a:r>
          </a:p>
        </p:txBody>
      </p:sp>
    </p:spTree>
    <p:extLst>
      <p:ext uri="{BB962C8B-B14F-4D97-AF65-F5344CB8AC3E}">
        <p14:creationId xmlns:p14="http://schemas.microsoft.com/office/powerpoint/2010/main" val="36627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http://www.wikipedia.org</a:t>
            </a:r>
            <a:r>
              <a:rPr lang="en-US" dirty="0" smtClean="0"/>
              <a:t>/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531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Resources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83880" cy="418795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en.wikipedia.org/wiki/Electronic_page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http://www.nngroup.com/articles/f-shaped-pattern-reading-web-content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/>
              <a:t/>
            </a:r>
            <a:br>
              <a:rPr lang="ja-JP" alt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187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7696200" cy="2971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>
                <a:solidFill>
                  <a:srgbClr val="FF0000"/>
                </a:solidFill>
              </a:rPr>
              <a:t>Q &amp; A </a:t>
            </a: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91000"/>
            <a:ext cx="8229600" cy="2514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Contact: irenechen14@yahoo.com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83880" cy="1051560"/>
          </a:xfrm>
        </p:spPr>
        <p:txBody>
          <a:bodyPr/>
          <a:lstStyle/>
          <a:p>
            <a:r>
              <a:rPr lang="en-US" dirty="0" smtClean="0"/>
              <a:t>Two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/>
          <a:lstStyle/>
          <a:p>
            <a:r>
              <a:rPr lang="en-US" dirty="0" smtClean="0"/>
              <a:t>Computer-based Presentations</a:t>
            </a:r>
          </a:p>
          <a:p>
            <a:endParaRPr lang="en-US" dirty="0"/>
          </a:p>
          <a:p>
            <a:r>
              <a:rPr lang="en-US" dirty="0" smtClean="0"/>
              <a:t>Web-based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1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715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Output  </a:t>
            </a:r>
            <a:r>
              <a:rPr lang="ja-JP" altLang="en-US" dirty="0" smtClean="0"/>
              <a:t>輸出</a:t>
            </a:r>
            <a:r>
              <a:rPr lang="en-US" altLang="ja-JP" dirty="0" smtClean="0"/>
              <a:t>; </a:t>
            </a:r>
            <a:r>
              <a:rPr lang="ja-JP" altLang="en-US" dirty="0" smtClean="0"/>
              <a:t>出</a:t>
            </a:r>
            <a:r>
              <a:rPr lang="ja-JP" altLang="en-US" dirty="0"/>
              <a:t>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Display (screen output)</a:t>
            </a:r>
          </a:p>
          <a:p>
            <a:pPr lvl="1"/>
            <a:r>
              <a:rPr lang="en-US" dirty="0" smtClean="0"/>
              <a:t>computer monitor</a:t>
            </a:r>
          </a:p>
          <a:p>
            <a:pPr lvl="1"/>
            <a:r>
              <a:rPr lang="en-US" dirty="0" smtClean="0"/>
              <a:t>handheld device</a:t>
            </a:r>
          </a:p>
          <a:p>
            <a:r>
              <a:rPr lang="en-US" dirty="0" smtClean="0"/>
              <a:t>Printing </a:t>
            </a:r>
            <a:r>
              <a:rPr lang="en-US" dirty="0" smtClean="0"/>
              <a:t>device</a:t>
            </a:r>
            <a:endParaRPr lang="en-US" dirty="0" smtClean="0"/>
          </a:p>
          <a:p>
            <a:r>
              <a:rPr lang="en-US" dirty="0" smtClean="0"/>
              <a:t>Both: PDF </a:t>
            </a:r>
            <a:r>
              <a:rPr lang="en-US" dirty="0"/>
              <a:t>and some e-book file format pages are designed to do both</a:t>
            </a:r>
          </a:p>
        </p:txBody>
      </p:sp>
      <p:pic>
        <p:nvPicPr>
          <p:cNvPr id="7" name="Picture 2" descr="http://upload.wikimedia.org/wikipedia/commons/thumb/4/47/Laptop-ebook.jpg/220px-Laptop-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2095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9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57200"/>
            <a:ext cx="8183880" cy="1051560"/>
          </a:xfrm>
        </p:spPr>
        <p:txBody>
          <a:bodyPr/>
          <a:lstStyle/>
          <a:p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6248400" cy="4187952"/>
          </a:xfrm>
        </p:spPr>
        <p:txBody>
          <a:bodyPr/>
          <a:lstStyle/>
          <a:p>
            <a:pPr lvl="1"/>
            <a:r>
              <a:rPr lang="en-US" sz="2800" dirty="0" smtClean="0"/>
              <a:t>Screens</a:t>
            </a:r>
          </a:p>
          <a:p>
            <a:pPr lvl="1"/>
            <a:r>
              <a:rPr lang="en-US" sz="2800" dirty="0" smtClean="0"/>
              <a:t>Windows</a:t>
            </a:r>
          </a:p>
          <a:p>
            <a:pPr lvl="1"/>
            <a:r>
              <a:rPr lang="en-US" sz="2800" dirty="0" smtClean="0"/>
              <a:t>Scenes</a:t>
            </a:r>
            <a:endParaRPr lang="en-US" sz="2800" dirty="0" smtClean="0"/>
          </a:p>
          <a:p>
            <a:pPr lvl="1"/>
            <a:r>
              <a:rPr lang="en-US" sz="2800" dirty="0" smtClean="0"/>
              <a:t>Cards</a:t>
            </a:r>
          </a:p>
          <a:p>
            <a:pPr lvl="1"/>
            <a:r>
              <a:rPr lang="en-US" sz="2800" dirty="0" smtClean="0"/>
              <a:t>Slides</a:t>
            </a:r>
          </a:p>
          <a:p>
            <a:pPr lvl="1"/>
            <a:r>
              <a:rPr lang="en-US" sz="2800" dirty="0" smtClean="0"/>
              <a:t>Other Interfaces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8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83880" cy="1219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zh-TW" altLang="en-US" dirty="0"/>
              <a:t>美國出版協</a:t>
            </a:r>
            <a:r>
              <a:rPr lang="zh-TW" altLang="en-US" dirty="0"/>
              <a:t>會預測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/>
              <a:t/>
            </a:r>
            <a:br>
              <a:rPr lang="ja-JP" alt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83880" cy="4187952"/>
          </a:xfrm>
        </p:spPr>
        <p:txBody>
          <a:bodyPr/>
          <a:lstStyle/>
          <a:p>
            <a:r>
              <a:rPr lang="en-US" altLang="zh-TW" dirty="0" smtClean="0"/>
              <a:t>2005</a:t>
            </a:r>
            <a:r>
              <a:rPr lang="zh-TW" altLang="en-US" dirty="0"/>
              <a:t>年電子書的銷售</a:t>
            </a:r>
            <a:r>
              <a:rPr lang="zh-TW" altLang="en-US" dirty="0" smtClean="0"/>
              <a:t>額占</a:t>
            </a:r>
            <a:r>
              <a:rPr lang="zh-TW" altLang="en-US" dirty="0"/>
              <a:t>出版業銷售額的</a:t>
            </a:r>
            <a:r>
              <a:rPr lang="en-US" altLang="zh-TW" dirty="0"/>
              <a:t>6%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預</a:t>
            </a:r>
            <a:r>
              <a:rPr lang="zh-TW" altLang="en-US" dirty="0"/>
              <a:t>測</a:t>
            </a:r>
            <a:r>
              <a:rPr lang="en-US" altLang="zh-TW" dirty="0"/>
              <a:t>2030</a:t>
            </a:r>
            <a:r>
              <a:rPr lang="zh-TW" altLang="en-US" dirty="0"/>
              <a:t>年出版業將成為電子書的天下，電子書的銷售額將超過</a:t>
            </a:r>
            <a:r>
              <a:rPr lang="en-US" altLang="zh-TW" dirty="0"/>
              <a:t>90%</a:t>
            </a:r>
            <a:r>
              <a:rPr lang="zh-TW" altLang="en-US" dirty="0"/>
              <a:t>以上。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45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</a:t>
            </a:r>
            <a:r>
              <a:rPr lang="en-US" sz="3100" dirty="0" smtClean="0"/>
              <a:t>mazon</a:t>
            </a:r>
            <a:r>
              <a:rPr lang="en-US" sz="3100" dirty="0"/>
              <a:t>: Kindle Books </a:t>
            </a:r>
            <a:r>
              <a:rPr lang="en-US" sz="3100" dirty="0" smtClean="0"/>
              <a:t>Outselling Hardcovers Starting in 2010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Nook from Barnes &amp; Noble                      Kindles from Amazon</a:t>
            </a:r>
          </a:p>
          <a:p>
            <a:endParaRPr lang="en-US" dirty="0"/>
          </a:p>
        </p:txBody>
      </p:sp>
      <p:pic>
        <p:nvPicPr>
          <p:cNvPr id="4098" name="Picture 2" descr="http://cdn.slashgear.com/wp-content/uploads/2009/12/bn-nook-34-540x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9" y="2705100"/>
            <a:ext cx="368040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RNEwG6NLdzgF-zvd3WSi8v4ASHSTL3Eyt6sACbnyLhYO-9V1Ska78-PU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671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16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1199</TotalTime>
  <Words>867</Words>
  <Application>Microsoft Office PowerPoint</Application>
  <PresentationFormat>On-screen Show (4:3)</PresentationFormat>
  <Paragraphs>185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Clarity</vt:lpstr>
      <vt:lpstr>     介紹各種形式的電子書 Introducing Various Formats of E-books</vt:lpstr>
      <vt:lpstr>Visualizations of a Book</vt:lpstr>
      <vt:lpstr>An Electronic Page</vt:lpstr>
      <vt:lpstr>   An Electronic Page    </vt:lpstr>
      <vt:lpstr>Two Platforms</vt:lpstr>
      <vt:lpstr>Output  輸出; 出產</vt:lpstr>
      <vt:lpstr>Pages</vt:lpstr>
      <vt:lpstr>   美國出版協會預測   </vt:lpstr>
      <vt:lpstr>  Amazon: Kindle Books Outselling Hardcovers Starting in 2010 </vt:lpstr>
      <vt:lpstr>PowerPoint Presentation</vt:lpstr>
      <vt:lpstr>Content page</vt:lpstr>
      <vt:lpstr>Kindle version sold through Amazon</vt:lpstr>
      <vt:lpstr>Read through Kindle Cloudreader</vt:lpstr>
      <vt:lpstr>Read through Kindle Cloudreader  </vt:lpstr>
      <vt:lpstr>Doctoral Student’s Dissertation title: Transforming the Digital Textbook: A Modified Delphi Study</vt:lpstr>
      <vt:lpstr>Uses of E-books</vt:lpstr>
      <vt:lpstr>   Media 媒介    </vt:lpstr>
      <vt:lpstr>      </vt:lpstr>
      <vt:lpstr>http://talk.tw/濤客</vt:lpstr>
      <vt:lpstr>http://www.issuu.com/ </vt:lpstr>
      <vt:lpstr>Agenda on ISSUU </vt:lpstr>
      <vt:lpstr>  電子書優點    </vt:lpstr>
      <vt:lpstr>   電子書缺點   </vt:lpstr>
      <vt:lpstr>Alexander and the Terrible, Horrible, No Good, Very Bad Day</vt:lpstr>
      <vt:lpstr>  Media Selection  </vt:lpstr>
      <vt:lpstr>PowerPoint Presentation</vt:lpstr>
      <vt:lpstr>Kindle Icon</vt:lpstr>
      <vt:lpstr>PowerPoint Presentation</vt:lpstr>
      <vt:lpstr>TOC of an E-Book</vt:lpstr>
      <vt:lpstr>PowerPoint Presentation</vt:lpstr>
      <vt:lpstr>Review: Major Timeline of the Web </vt:lpstr>
      <vt:lpstr>   Review: The Domains of Web 2.0    </vt:lpstr>
      <vt:lpstr>Publication -- Weblication</vt:lpstr>
      <vt:lpstr>Publication -- Weblication</vt:lpstr>
      <vt:lpstr>Universal Design (UD)  </vt:lpstr>
      <vt:lpstr>Easiest Ways to for Teachers to Create an E-book</vt:lpstr>
      <vt:lpstr>Review: Collaborative learning activities</vt:lpstr>
      <vt:lpstr>Wiki book hosting sites</vt:lpstr>
      <vt:lpstr>Take Wiki Book as an Example: http://mat6318.wikispaces.com/ </vt:lpstr>
      <vt:lpstr>http://mat6318.wikispaces.com/ Wiki Book of a Class Textbook</vt:lpstr>
      <vt:lpstr>Class Wiki</vt:lpstr>
      <vt:lpstr>Review: Three Learning Domains</vt:lpstr>
      <vt:lpstr>Review: Three Learning Domains</vt:lpstr>
      <vt:lpstr>Review:  Old Taxonomy and New Taxonomy</vt:lpstr>
      <vt:lpstr>http://www.wikipedia.org/ </vt:lpstr>
      <vt:lpstr>PowerPoint Presentation</vt:lpstr>
      <vt:lpstr>   Resources   </vt:lpstr>
      <vt:lpstr>      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</dc:creator>
  <cp:lastModifiedBy>IC</cp:lastModifiedBy>
  <cp:revision>123</cp:revision>
  <dcterms:created xsi:type="dcterms:W3CDTF">2013-05-15T00:08:33Z</dcterms:created>
  <dcterms:modified xsi:type="dcterms:W3CDTF">2013-07-03T23:55:11Z</dcterms:modified>
</cp:coreProperties>
</file>