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60" r:id="rId4"/>
    <p:sldId id="279" r:id="rId5"/>
    <p:sldId id="259" r:id="rId6"/>
    <p:sldId id="257" r:id="rId7"/>
    <p:sldId id="266" r:id="rId8"/>
    <p:sldId id="261" r:id="rId9"/>
    <p:sldId id="264" r:id="rId10"/>
    <p:sldId id="265" r:id="rId11"/>
    <p:sldId id="262" r:id="rId12"/>
    <p:sldId id="281" r:id="rId13"/>
    <p:sldId id="280" r:id="rId14"/>
    <p:sldId id="269" r:id="rId15"/>
    <p:sldId id="268" r:id="rId16"/>
    <p:sldId id="270" r:id="rId17"/>
    <p:sldId id="271" r:id="rId18"/>
    <p:sldId id="27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618207-D0F3-4595-9DF7-7D83074A6BC4}" type="datetimeFigureOut">
              <a:rPr lang="en-US" smtClean="0"/>
              <a:t>7/4/2013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1928BE-1646-443E-8BA5-42E777131517}"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618207-D0F3-4595-9DF7-7D83074A6BC4}" type="datetimeFigureOut">
              <a:rPr lang="en-US" smtClean="0"/>
              <a:t>7/4/2013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1928BE-1646-443E-8BA5-42E77713151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618207-D0F3-4595-9DF7-7D83074A6BC4}" type="datetimeFigureOut">
              <a:rPr lang="en-US" smtClean="0"/>
              <a:t>7/4/2013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1928BE-1646-443E-8BA5-42E77713151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618207-D0F3-4595-9DF7-7D83074A6BC4}" type="datetimeFigureOut">
              <a:rPr lang="en-US" smtClean="0"/>
              <a:t>7/4/2013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1928BE-1646-443E-8BA5-42E77713151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618207-D0F3-4595-9DF7-7D83074A6BC4}" type="datetimeFigureOut">
              <a:rPr lang="en-US" smtClean="0"/>
              <a:t>7/4/2013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1928BE-1646-443E-8BA5-42E777131517}"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F618207-D0F3-4595-9DF7-7D83074A6BC4}" type="datetimeFigureOut">
              <a:rPr lang="en-US" smtClean="0"/>
              <a:t>7/4/2013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1928BE-1646-443E-8BA5-42E77713151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F618207-D0F3-4595-9DF7-7D83074A6BC4}" type="datetimeFigureOut">
              <a:rPr lang="en-US" smtClean="0"/>
              <a:t>7/4/2013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1928BE-1646-443E-8BA5-42E777131517}"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618207-D0F3-4595-9DF7-7D83074A6BC4}" type="datetimeFigureOut">
              <a:rPr lang="en-US" smtClean="0"/>
              <a:t>7/4/2013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1928BE-1646-443E-8BA5-42E77713151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618207-D0F3-4595-9DF7-7D83074A6BC4}" type="datetimeFigureOut">
              <a:rPr lang="en-US" smtClean="0"/>
              <a:t>7/4/2013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1928BE-1646-443E-8BA5-42E77713151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618207-D0F3-4595-9DF7-7D83074A6BC4}" type="datetimeFigureOut">
              <a:rPr lang="en-US" smtClean="0"/>
              <a:t>7/4/2013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1928BE-1646-443E-8BA5-42E777131517}"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618207-D0F3-4595-9DF7-7D83074A6BC4}" type="datetimeFigureOut">
              <a:rPr lang="en-US" smtClean="0"/>
              <a:t>7/4/2013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1928BE-1646-443E-8BA5-42E777131517}" type="slidenum">
              <a:rPr lang="en-US" smtClean="0"/>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0F618207-D0F3-4595-9DF7-7D83074A6BC4}" type="datetimeFigureOut">
              <a:rPr lang="en-US" smtClean="0"/>
              <a:t>7/4/2013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311928BE-1646-443E-8BA5-42E77713151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gi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etec.ctlt.ubc.ca/510wiki/The_R2D2_Model_of_Instructional_Design" TargetMode="External"/><Relationship Id="rId2" Type="http://schemas.openxmlformats.org/officeDocument/2006/relationships/hyperlink" Target="http://www.wikipedia.org/" TargetMode="External"/><Relationship Id="rId1" Type="http://schemas.openxmlformats.org/officeDocument/2006/relationships/slideLayout" Target="../slideLayouts/slideLayout2.xml"/><Relationship Id="rId4" Type="http://schemas.openxmlformats.org/officeDocument/2006/relationships/hyperlink" Target="http://edutechwiki.unige.ch/e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en.wikipedia.org/wiki/Instructional_design#ADDIE_proces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p:cNvSpPr txBox="1">
            <a:spLocks/>
          </p:cNvSpPr>
          <p:nvPr/>
        </p:nvSpPr>
        <p:spPr>
          <a:xfrm>
            <a:off x="685800" y="3505200"/>
            <a:ext cx="76200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dirty="0" smtClean="0">
                <a:solidFill>
                  <a:schemeClr val="tx1"/>
                </a:solidFill>
              </a:rPr>
              <a:t>Major Instructional Design Models</a:t>
            </a:r>
          </a:p>
          <a:p>
            <a:endParaRPr lang="en-US" dirty="0" smtClean="0"/>
          </a:p>
          <a:p>
            <a:r>
              <a:rPr lang="en-US" dirty="0" smtClean="0"/>
              <a:t>Summer 2013</a:t>
            </a:r>
            <a:endParaRPr lang="en-US" dirty="0"/>
          </a:p>
        </p:txBody>
      </p:sp>
      <p:sp>
        <p:nvSpPr>
          <p:cNvPr id="8" name="Title 7"/>
          <p:cNvSpPr>
            <a:spLocks noGrp="1"/>
          </p:cNvSpPr>
          <p:nvPr>
            <p:ph type="ctrTitle"/>
          </p:nvPr>
        </p:nvSpPr>
        <p:spPr/>
        <p:txBody>
          <a:bodyPr/>
          <a:lstStyle/>
          <a:p>
            <a:pPr algn="ctr"/>
            <a:r>
              <a:rPr lang="en-US" dirty="0"/>
              <a:t>Dr. Irene Chen</a:t>
            </a:r>
            <a:br>
              <a:rPr lang="en-US" dirty="0"/>
            </a:br>
            <a:r>
              <a:rPr lang="ja-JP" altLang="en-US" dirty="0"/>
              <a:t>陳琳琳</a:t>
            </a:r>
            <a:endParaRPr lang="en-US" dirty="0"/>
          </a:p>
        </p:txBody>
      </p:sp>
    </p:spTree>
    <p:extLst>
      <p:ext uri="{BB962C8B-B14F-4D97-AF65-F5344CB8AC3E}">
        <p14:creationId xmlns:p14="http://schemas.microsoft.com/office/powerpoint/2010/main" val="25362790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Rapid Prototyping</a:t>
            </a:r>
            <a:endParaRPr lang="en-US" dirty="0"/>
          </a:p>
        </p:txBody>
      </p:sp>
      <p:pic>
        <p:nvPicPr>
          <p:cNvPr id="1026" name="Picture 2" descr="Rapid Prototyping Model.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3416" y="3505200"/>
            <a:ext cx="6010275" cy="20383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09600" y="1447800"/>
            <a:ext cx="7010400" cy="2400657"/>
          </a:xfrm>
          <a:prstGeom prst="rect">
            <a:avLst/>
          </a:prstGeom>
          <a:noFill/>
        </p:spPr>
        <p:txBody>
          <a:bodyPr wrap="square" rtlCol="0">
            <a:spAutoFit/>
          </a:bodyPr>
          <a:lstStyle/>
          <a:p>
            <a:r>
              <a:rPr lang="en-US" sz="2400" dirty="0"/>
              <a:t>Rapid Prototyping should not be used by a novice, because even though it cuts out steps of ADDIE, the designer still must have knowledge of the whole process.</a:t>
            </a:r>
            <a:r>
              <a:rPr lang="ja-JP" altLang="en-US" sz="2400" b="1" dirty="0"/>
              <a:t>外行勿試</a:t>
            </a:r>
            <a:endParaRPr lang="en-US" sz="2400" b="1" dirty="0"/>
          </a:p>
          <a:p>
            <a:r>
              <a:rPr lang="en-US" dirty="0"/>
              <a:t/>
            </a:r>
            <a:br>
              <a:rPr lang="en-US" dirty="0"/>
            </a:br>
            <a:endParaRPr lang="en-US" dirty="0"/>
          </a:p>
          <a:p>
            <a:endParaRPr lang="en-US" dirty="0"/>
          </a:p>
        </p:txBody>
      </p:sp>
    </p:spTree>
    <p:extLst>
      <p:ext uri="{BB962C8B-B14F-4D97-AF65-F5344CB8AC3E}">
        <p14:creationId xmlns:p14="http://schemas.microsoft.com/office/powerpoint/2010/main" val="166257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Dick and Carey</a:t>
            </a:r>
            <a:br>
              <a:rPr lang="en-US" dirty="0"/>
            </a:br>
            <a:endParaRPr lang="en-US" dirty="0"/>
          </a:p>
        </p:txBody>
      </p:sp>
      <p:sp>
        <p:nvSpPr>
          <p:cNvPr id="3" name="Content Placeholder 2"/>
          <p:cNvSpPr>
            <a:spLocks noGrp="1"/>
          </p:cNvSpPr>
          <p:nvPr>
            <p:ph idx="1"/>
          </p:nvPr>
        </p:nvSpPr>
        <p:spPr/>
        <p:txBody>
          <a:bodyPr>
            <a:normAutofit/>
          </a:bodyPr>
          <a:lstStyle/>
          <a:p>
            <a:r>
              <a:rPr lang="en-US" dirty="0"/>
              <a:t>Walter Dick </a:t>
            </a:r>
            <a:endParaRPr lang="en-US" dirty="0" smtClean="0"/>
          </a:p>
          <a:p>
            <a:r>
              <a:rPr lang="en-US" dirty="0" smtClean="0"/>
              <a:t>Lou Carey</a:t>
            </a:r>
          </a:p>
          <a:p>
            <a:r>
              <a:rPr lang="en-US" dirty="0" smtClean="0"/>
              <a:t>James </a:t>
            </a:r>
            <a:r>
              <a:rPr lang="en-US" dirty="0"/>
              <a:t>O. </a:t>
            </a:r>
            <a:r>
              <a:rPr lang="en-US" dirty="0" smtClean="0"/>
              <a:t>Carey</a:t>
            </a:r>
            <a:endParaRPr lang="en-US" dirty="0"/>
          </a:p>
          <a:p>
            <a:r>
              <a:rPr lang="en-US" b="1" dirty="0"/>
              <a:t>Walter Dick</a:t>
            </a:r>
          </a:p>
          <a:p>
            <a:pPr lvl="1"/>
            <a:r>
              <a:rPr lang="en-US" dirty="0" smtClean="0"/>
              <a:t>PhD </a:t>
            </a:r>
            <a:r>
              <a:rPr lang="en-US" dirty="0"/>
              <a:t>from Penn State University in Educational Psychology </a:t>
            </a:r>
          </a:p>
          <a:p>
            <a:pPr lvl="1"/>
            <a:r>
              <a:rPr lang="en-US" dirty="0"/>
              <a:t>Studied with Robert Gagne' </a:t>
            </a:r>
            <a:endParaRPr lang="en-US" dirty="0" smtClean="0"/>
          </a:p>
          <a:p>
            <a:pPr lvl="1"/>
            <a:r>
              <a:rPr lang="en-US" dirty="0"/>
              <a:t>Emeritus Professor from Florida State University</a:t>
            </a:r>
          </a:p>
          <a:p>
            <a:r>
              <a:rPr lang="en-US" b="1" dirty="0"/>
              <a:t>Lou Carey</a:t>
            </a:r>
          </a:p>
          <a:p>
            <a:pPr lvl="1"/>
            <a:r>
              <a:rPr lang="en-US" dirty="0"/>
              <a:t>PhD from Florida State University </a:t>
            </a:r>
          </a:p>
          <a:p>
            <a:pPr lvl="1"/>
            <a:r>
              <a:rPr lang="en-US" dirty="0"/>
              <a:t>Studied with Robert Gagne' and Walter Dick </a:t>
            </a:r>
            <a:endParaRPr lang="en-US" dirty="0" smtClean="0"/>
          </a:p>
          <a:p>
            <a:pPr lvl="1"/>
            <a:r>
              <a:rPr lang="en-US" dirty="0"/>
              <a:t>Arizona State University</a:t>
            </a:r>
          </a:p>
          <a:p>
            <a:endParaRPr lang="en-US" dirty="0"/>
          </a:p>
        </p:txBody>
      </p:sp>
    </p:spTree>
    <p:extLst>
      <p:ext uri="{BB962C8B-B14F-4D97-AF65-F5344CB8AC3E}">
        <p14:creationId xmlns:p14="http://schemas.microsoft.com/office/powerpoint/2010/main" val="166257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Dick and Carey</a:t>
            </a:r>
          </a:p>
        </p:txBody>
      </p:sp>
      <p:sp>
        <p:nvSpPr>
          <p:cNvPr id="3" name="Content Placeholder 2"/>
          <p:cNvSpPr>
            <a:spLocks noGrp="1"/>
          </p:cNvSpPr>
          <p:nvPr>
            <p:ph idx="1"/>
          </p:nvPr>
        </p:nvSpPr>
        <p:spPr>
          <a:xfrm>
            <a:off x="381000" y="1600200"/>
            <a:ext cx="8305800" cy="4876800"/>
          </a:xfrm>
        </p:spPr>
        <p:txBody>
          <a:bodyPr/>
          <a:lstStyle/>
          <a:p>
            <a:r>
              <a:rPr lang="en-US" sz="2000" dirty="0"/>
              <a:t>Stage 1. Instructional Goals </a:t>
            </a:r>
          </a:p>
          <a:p>
            <a:r>
              <a:rPr lang="en-US" sz="2000" dirty="0"/>
              <a:t>Stage 2. Instructional Analysis</a:t>
            </a:r>
          </a:p>
          <a:p>
            <a:r>
              <a:rPr lang="en-US" sz="2000" dirty="0"/>
              <a:t>Stage 3. Entry Behaviors and Learner Characteristics</a:t>
            </a:r>
          </a:p>
          <a:p>
            <a:r>
              <a:rPr lang="en-US" sz="2000" dirty="0"/>
              <a:t>Stage 4. Performance Objectives</a:t>
            </a:r>
          </a:p>
          <a:p>
            <a:r>
              <a:rPr lang="en-US" sz="2000" dirty="0"/>
              <a:t>Stage 5. Criterion-Referenced Test Items</a:t>
            </a:r>
          </a:p>
          <a:p>
            <a:r>
              <a:rPr lang="en-US" sz="2000" dirty="0"/>
              <a:t>Stage 6. Instructional Strategy</a:t>
            </a:r>
          </a:p>
          <a:p>
            <a:r>
              <a:rPr lang="en-US" sz="2000" dirty="0"/>
              <a:t>Stage 7. Instructional Materials</a:t>
            </a:r>
          </a:p>
          <a:p>
            <a:r>
              <a:rPr lang="en-US" sz="2000" dirty="0"/>
              <a:t>Stage 8. Formative Evaluation</a:t>
            </a:r>
          </a:p>
          <a:p>
            <a:r>
              <a:rPr lang="en-US" sz="2000" dirty="0"/>
              <a:t>Stage 9. Summative Evaluation</a:t>
            </a:r>
          </a:p>
          <a:p>
            <a:endParaRPr lang="en-US" dirty="0"/>
          </a:p>
        </p:txBody>
      </p:sp>
      <p:pic>
        <p:nvPicPr>
          <p:cNvPr id="4" name="Picture 2" descr="http://www.umich.edu/%7Eed626/Dick_Carey/dc_design.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3928925"/>
            <a:ext cx="4495800" cy="2905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0379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Dick and Carey</a:t>
            </a:r>
          </a:p>
        </p:txBody>
      </p:sp>
      <p:sp>
        <p:nvSpPr>
          <p:cNvPr id="3" name="Content Placeholder 2"/>
          <p:cNvSpPr>
            <a:spLocks noGrp="1"/>
          </p:cNvSpPr>
          <p:nvPr>
            <p:ph idx="1"/>
          </p:nvPr>
        </p:nvSpPr>
        <p:spPr/>
        <p:txBody>
          <a:bodyPr/>
          <a:lstStyle/>
          <a:p>
            <a:r>
              <a:rPr lang="en-US" dirty="0"/>
              <a:t>Dick and Carey (1996) pointed out the systematic characteristics of their model:</a:t>
            </a:r>
          </a:p>
          <a:p>
            <a:pPr lvl="1"/>
            <a:r>
              <a:rPr lang="en-US" dirty="0"/>
              <a:t>Goal-directed: all the components in the system work together toward a defined goal</a:t>
            </a:r>
          </a:p>
          <a:p>
            <a:pPr lvl="1"/>
            <a:r>
              <a:rPr lang="en-US" dirty="0"/>
              <a:t>Interdependencies: all the components in the system depend on each other for input and output.</a:t>
            </a:r>
          </a:p>
          <a:p>
            <a:pPr lvl="1"/>
            <a:r>
              <a:rPr lang="en-US" dirty="0"/>
              <a:t>Feedback mechanism: the entire system uses feedback to determine whether the goal is met.</a:t>
            </a:r>
          </a:p>
          <a:p>
            <a:pPr lvl="1"/>
            <a:r>
              <a:rPr lang="en-US" dirty="0"/>
              <a:t>Self-regulating: The system will be modified until the desired goal is reached.</a:t>
            </a:r>
          </a:p>
          <a:p>
            <a:endParaRPr lang="en-US" dirty="0"/>
          </a:p>
        </p:txBody>
      </p:sp>
    </p:spTree>
    <p:extLst>
      <p:ext uri="{BB962C8B-B14F-4D97-AF65-F5344CB8AC3E}">
        <p14:creationId xmlns:p14="http://schemas.microsoft.com/office/powerpoint/2010/main" val="2241573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Jerry </a:t>
            </a:r>
            <a:r>
              <a:rPr lang="en-US" dirty="0" smtClean="0"/>
              <a:t>Willis(2009), editor of the book, </a:t>
            </a:r>
            <a:r>
              <a:rPr lang="en-US" i="1" dirty="0" smtClean="0"/>
              <a:t>Constructivist Instructional Design (C-ID): Foundations, Models and Examples</a:t>
            </a:r>
            <a:r>
              <a:rPr lang="en-US" dirty="0" smtClean="0"/>
              <a:t>, sees </a:t>
            </a:r>
            <a:r>
              <a:rPr lang="en-US" dirty="0"/>
              <a:t>current Instructional Design (ID) as moving in </a:t>
            </a:r>
            <a:r>
              <a:rPr lang="en-US" dirty="0" smtClean="0"/>
              <a:t>opposite </a:t>
            </a:r>
            <a:r>
              <a:rPr lang="en-US" dirty="0"/>
              <a:t>directions. </a:t>
            </a:r>
            <a:endParaRPr lang="en-US" dirty="0" smtClean="0"/>
          </a:p>
          <a:p>
            <a:r>
              <a:rPr lang="en-US" dirty="0" smtClean="0"/>
              <a:t>First</a:t>
            </a:r>
            <a:r>
              <a:rPr lang="en-US" dirty="0"/>
              <a:t>, there is a traditional ID that focuses on a linear method of design. </a:t>
            </a:r>
            <a:endParaRPr lang="en-US" dirty="0" smtClean="0"/>
          </a:p>
          <a:p>
            <a:pPr lvl="1"/>
            <a:r>
              <a:rPr lang="en-US" dirty="0" smtClean="0"/>
              <a:t>The </a:t>
            </a:r>
            <a:r>
              <a:rPr lang="en-US" dirty="0"/>
              <a:t>ADDIE Model and, more specifically, the Dick and Carey Model of Instructional Systems Design(ISD) are examples</a:t>
            </a:r>
            <a:r>
              <a:rPr lang="en-US" dirty="0" smtClean="0"/>
              <a:t>.</a:t>
            </a:r>
          </a:p>
          <a:p>
            <a:pPr lvl="1"/>
            <a:r>
              <a:rPr lang="en-US" dirty="0"/>
              <a:t>These models are based on learning theories of the behavioral and cognitive families.</a:t>
            </a:r>
            <a:endParaRPr lang="en-US" dirty="0" smtClean="0"/>
          </a:p>
          <a:p>
            <a:r>
              <a:rPr lang="en-US" dirty="0" smtClean="0"/>
              <a:t>ID based </a:t>
            </a:r>
            <a:r>
              <a:rPr lang="en-US" dirty="0"/>
              <a:t>on constructivist learning theory</a:t>
            </a:r>
          </a:p>
        </p:txBody>
      </p:sp>
    </p:spTree>
    <p:extLst>
      <p:ext uri="{BB962C8B-B14F-4D97-AF65-F5344CB8AC3E}">
        <p14:creationId xmlns:p14="http://schemas.microsoft.com/office/powerpoint/2010/main" val="1662570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R2D2 Jerry Willis</a:t>
            </a:r>
            <a:endParaRPr lang="en-US" dirty="0"/>
          </a:p>
        </p:txBody>
      </p:sp>
      <p:sp>
        <p:nvSpPr>
          <p:cNvPr id="3" name="Content Placeholder 2"/>
          <p:cNvSpPr>
            <a:spLocks noGrp="1"/>
          </p:cNvSpPr>
          <p:nvPr>
            <p:ph idx="1"/>
          </p:nvPr>
        </p:nvSpPr>
        <p:spPr/>
        <p:txBody>
          <a:bodyPr/>
          <a:lstStyle/>
          <a:p>
            <a:endParaRPr lang="en-US" dirty="0"/>
          </a:p>
        </p:txBody>
      </p:sp>
      <p:pic>
        <p:nvPicPr>
          <p:cNvPr id="3074" name="Picture 2" descr="http://etec.ctlt.ubc.ca/510wiki/images/e/e2/R2D2-Lar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9383" y="2495006"/>
            <a:ext cx="3867150" cy="3400426"/>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http://25.media.tumblr.com/tumblr_mcjiys9bYM1r0hd8io1_4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847307"/>
            <a:ext cx="3209925" cy="404812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www.citejournal.org/editorbios/JerryWillis_files/jerrywilli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485230"/>
            <a:ext cx="1905000" cy="2009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257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06408299"/>
              </p:ext>
            </p:extLst>
          </p:nvPr>
        </p:nvGraphicFramePr>
        <p:xfrm>
          <a:off x="457200" y="838199"/>
          <a:ext cx="8229600" cy="5532121"/>
        </p:xfrm>
        <a:graphic>
          <a:graphicData uri="http://schemas.openxmlformats.org/drawingml/2006/table">
            <a:tbl>
              <a:tblPr/>
              <a:tblGrid>
                <a:gridCol w="4114800"/>
                <a:gridCol w="4114800"/>
              </a:tblGrid>
              <a:tr h="759311">
                <a:tc gridSpan="2">
                  <a:txBody>
                    <a:bodyPr/>
                    <a:lstStyle/>
                    <a:p>
                      <a:pPr algn="ctr"/>
                      <a:r>
                        <a:rPr lang="en-US"/>
                        <a:t>The Outcome of Two Foundational Theories on Instructional Design (Willis, 2009c) </a:t>
                      </a:r>
                    </a:p>
                  </a:txBody>
                  <a:tcPr anchor="ctr"/>
                </a:tc>
                <a:tc hMerge="1">
                  <a:txBody>
                    <a:bodyPr/>
                    <a:lstStyle/>
                    <a:p>
                      <a:endParaRPr lang="en-US"/>
                    </a:p>
                  </a:txBody>
                  <a:tcPr/>
                </a:tc>
              </a:tr>
              <a:tr h="759311">
                <a:tc>
                  <a:txBody>
                    <a:bodyPr/>
                    <a:lstStyle/>
                    <a:p>
                      <a:pPr algn="ctr"/>
                      <a:r>
                        <a:rPr lang="en-US"/>
                        <a:t>Characteristics of Objective-Rational ID Models </a:t>
                      </a:r>
                    </a:p>
                  </a:txBody>
                  <a:tcPr anchor="ctr">
                    <a:lnL w="19050" cap="flat" cmpd="sng" algn="ctr">
                      <a:solidFill>
                        <a:srgbClr val="8B0000"/>
                      </a:solidFill>
                      <a:prstDash val="solid"/>
                      <a:round/>
                      <a:headEnd type="none" w="med" len="med"/>
                      <a:tailEnd type="none" w="med" len="med"/>
                    </a:lnL>
                    <a:lnR w="19050" cap="flat" cmpd="sng" algn="ctr">
                      <a:solidFill>
                        <a:srgbClr val="8B0000"/>
                      </a:solidFill>
                      <a:prstDash val="solid"/>
                      <a:round/>
                      <a:headEnd type="none" w="med" len="med"/>
                      <a:tailEnd type="none" w="med" len="med"/>
                    </a:lnR>
                    <a:lnB w="19050" cap="flat" cmpd="sng" algn="ctr">
                      <a:solidFill>
                        <a:srgbClr val="8B0000"/>
                      </a:solidFill>
                      <a:prstDash val="solid"/>
                      <a:round/>
                      <a:headEnd type="none" w="med" len="med"/>
                      <a:tailEnd type="none" w="med" len="med"/>
                    </a:lnB>
                    <a:solidFill>
                      <a:srgbClr val="CD5C5C"/>
                    </a:solidFill>
                  </a:tcPr>
                </a:tc>
                <a:tc>
                  <a:txBody>
                    <a:bodyPr/>
                    <a:lstStyle/>
                    <a:p>
                      <a:pPr algn="ctr"/>
                      <a:r>
                        <a:rPr lang="en-US"/>
                        <a:t>Characteristics of Constructivist-Interpretivist ID Models </a:t>
                      </a:r>
                    </a:p>
                  </a:txBody>
                  <a:tcPr anchor="ctr">
                    <a:lnL w="19050" cap="flat" cmpd="sng" algn="ctr">
                      <a:solidFill>
                        <a:srgbClr val="8B0000"/>
                      </a:solidFill>
                      <a:prstDash val="solid"/>
                      <a:round/>
                      <a:headEnd type="none" w="med" len="med"/>
                      <a:tailEnd type="none" w="med" len="med"/>
                    </a:lnL>
                    <a:lnR w="19050" cap="flat" cmpd="sng" algn="ctr">
                      <a:solidFill>
                        <a:srgbClr val="8B0000"/>
                      </a:solidFill>
                      <a:prstDash val="solid"/>
                      <a:round/>
                      <a:headEnd type="none" w="med" len="med"/>
                      <a:tailEnd type="none" w="med" len="med"/>
                    </a:lnR>
                    <a:lnT w="19050" cap="flat" cmpd="sng" algn="ctr">
                      <a:solidFill>
                        <a:srgbClr val="8B0000"/>
                      </a:solidFill>
                      <a:prstDash val="solid"/>
                      <a:round/>
                      <a:headEnd type="none" w="med" len="med"/>
                      <a:tailEnd type="none" w="med" len="med"/>
                    </a:lnT>
                    <a:lnB w="19050" cap="flat" cmpd="sng" algn="ctr">
                      <a:solidFill>
                        <a:srgbClr val="8B0000"/>
                      </a:solidFill>
                      <a:prstDash val="solid"/>
                      <a:round/>
                      <a:headEnd type="none" w="med" len="med"/>
                      <a:tailEnd type="none" w="med" len="med"/>
                    </a:lnB>
                    <a:solidFill>
                      <a:srgbClr val="CD5C5C"/>
                    </a:solidFill>
                  </a:tcPr>
                </a:tc>
              </a:tr>
              <a:tr h="4013499">
                <a:tc>
                  <a:txBody>
                    <a:bodyPr/>
                    <a:lstStyle/>
                    <a:p>
                      <a:pPr algn="ctr">
                        <a:buFont typeface="+mj-lt"/>
                        <a:buAutoNum type="arabicPeriod"/>
                      </a:pPr>
                      <a:r>
                        <a:rPr lang="en-US"/>
                        <a:t>The process is sequential and linear </a:t>
                      </a:r>
                    </a:p>
                    <a:p>
                      <a:pPr algn="ctr">
                        <a:buFont typeface="+mj-lt"/>
                        <a:buAutoNum type="arabicPeriod"/>
                      </a:pPr>
                      <a:r>
                        <a:rPr lang="en-US"/>
                        <a:t>Planning is top-down and “systematic” </a:t>
                      </a:r>
                    </a:p>
                    <a:p>
                      <a:pPr algn="ctr">
                        <a:buFont typeface="+mj-lt"/>
                        <a:buAutoNum type="arabicPeriod"/>
                      </a:pPr>
                      <a:r>
                        <a:rPr lang="en-US"/>
                        <a:t>Objectives guide development </a:t>
                      </a:r>
                    </a:p>
                    <a:p>
                      <a:pPr algn="ctr">
                        <a:buFont typeface="+mj-lt"/>
                        <a:buAutoNum type="arabicPeriod"/>
                      </a:pPr>
                      <a:r>
                        <a:rPr lang="en-US"/>
                        <a:t>Experts, who have special knowledge, are critical to ID work </a:t>
                      </a:r>
                    </a:p>
                    <a:p>
                      <a:pPr algn="ctr">
                        <a:buFont typeface="+mj-lt"/>
                        <a:buAutoNum type="arabicPeriod"/>
                      </a:pPr>
                      <a:r>
                        <a:rPr lang="en-US"/>
                        <a:t>Careful sequencing and teaching of sub skills are important </a:t>
                      </a:r>
                    </a:p>
                    <a:p>
                      <a:pPr algn="ctr">
                        <a:buFont typeface="+mj-lt"/>
                        <a:buAutoNum type="arabicPeriod"/>
                      </a:pPr>
                      <a:r>
                        <a:rPr lang="en-US"/>
                        <a:t>The goal is delivery of preselected knowledge </a:t>
                      </a:r>
                    </a:p>
                    <a:p>
                      <a:pPr algn="ctr">
                        <a:buFont typeface="+mj-lt"/>
                        <a:buAutoNum type="arabicPeriod"/>
                      </a:pPr>
                      <a:r>
                        <a:rPr lang="en-US"/>
                        <a:t>Summative evaluation is critical </a:t>
                      </a:r>
                    </a:p>
                    <a:p>
                      <a:pPr algn="ctr">
                        <a:buFont typeface="+mj-lt"/>
                        <a:buAutoNum type="arabicPeriod"/>
                      </a:pPr>
                      <a:r>
                        <a:rPr lang="en-US"/>
                        <a:t>Objective data are critical </a:t>
                      </a:r>
                    </a:p>
                  </a:txBody>
                  <a:tcPr anchor="ctr">
                    <a:lnL w="19050" cap="flat" cmpd="sng" algn="ctr">
                      <a:solidFill>
                        <a:srgbClr val="8B0000"/>
                      </a:solidFill>
                      <a:prstDash val="solid"/>
                      <a:round/>
                      <a:headEnd type="none" w="med" len="med"/>
                      <a:tailEnd type="none" w="med" len="med"/>
                    </a:lnL>
                    <a:lnR w="19050" cap="flat" cmpd="sng" algn="ctr">
                      <a:solidFill>
                        <a:srgbClr val="8B0000"/>
                      </a:solidFill>
                      <a:prstDash val="solid"/>
                      <a:round/>
                      <a:headEnd type="none" w="med" len="med"/>
                      <a:tailEnd type="none" w="med" len="med"/>
                    </a:lnR>
                    <a:lnT w="19050" cap="flat" cmpd="sng" algn="ctr">
                      <a:solidFill>
                        <a:srgbClr val="8B0000"/>
                      </a:solidFill>
                      <a:prstDash val="solid"/>
                      <a:round/>
                      <a:headEnd type="none" w="med" len="med"/>
                      <a:tailEnd type="none" w="med" len="med"/>
                    </a:lnT>
                    <a:lnB w="19050" cap="flat" cmpd="sng" algn="ctr">
                      <a:solidFill>
                        <a:srgbClr val="8B0000"/>
                      </a:solidFill>
                      <a:prstDash val="solid"/>
                      <a:round/>
                      <a:headEnd type="none" w="med" len="med"/>
                      <a:tailEnd type="none" w="med" len="med"/>
                    </a:lnB>
                    <a:solidFill>
                      <a:srgbClr val="E9967A"/>
                    </a:solidFill>
                  </a:tcPr>
                </a:tc>
                <a:tc>
                  <a:txBody>
                    <a:bodyPr/>
                    <a:lstStyle/>
                    <a:p>
                      <a:pPr algn="ctr">
                        <a:buFont typeface="+mj-lt"/>
                        <a:buAutoNum type="arabicPeriod"/>
                      </a:pPr>
                      <a:r>
                        <a:rPr lang="en-US" dirty="0"/>
                        <a:t>The ID process is recursive, nonlinear, and sometimes chaotic </a:t>
                      </a:r>
                    </a:p>
                    <a:p>
                      <a:pPr algn="ctr">
                        <a:buFont typeface="+mj-lt"/>
                        <a:buAutoNum type="arabicPeriod"/>
                      </a:pPr>
                      <a:r>
                        <a:rPr lang="en-US" dirty="0"/>
                        <a:t>Planning is organic, developmental, reflective and collaborative </a:t>
                      </a:r>
                    </a:p>
                    <a:p>
                      <a:pPr algn="ctr">
                        <a:buFont typeface="+mj-lt"/>
                        <a:buAutoNum type="arabicPeriod"/>
                      </a:pPr>
                      <a:r>
                        <a:rPr lang="en-US" dirty="0"/>
                        <a:t>Objectives emerge from design and development work </a:t>
                      </a:r>
                    </a:p>
                    <a:p>
                      <a:pPr algn="ctr">
                        <a:buFont typeface="+mj-lt"/>
                        <a:buAutoNum type="arabicPeriod"/>
                      </a:pPr>
                      <a:r>
                        <a:rPr lang="en-US" dirty="0"/>
                        <a:t>General ID experts don’t exist </a:t>
                      </a:r>
                    </a:p>
                    <a:p>
                      <a:pPr algn="ctr">
                        <a:buFont typeface="+mj-lt"/>
                        <a:buAutoNum type="arabicPeriod"/>
                      </a:pPr>
                      <a:r>
                        <a:rPr lang="en-US" dirty="0"/>
                        <a:t>Instruction emphasizes learning in meaningful contexts </a:t>
                      </a:r>
                    </a:p>
                    <a:p>
                      <a:pPr algn="ctr">
                        <a:buFont typeface="+mj-lt"/>
                        <a:buAutoNum type="arabicPeriod"/>
                      </a:pPr>
                      <a:r>
                        <a:rPr lang="en-US" dirty="0"/>
                        <a:t>“Formative” evaluation is critical </a:t>
                      </a:r>
                    </a:p>
                    <a:p>
                      <a:pPr algn="ctr">
                        <a:buFont typeface="+mj-lt"/>
                        <a:buAutoNum type="arabicPeriod"/>
                      </a:pPr>
                      <a:r>
                        <a:rPr lang="en-US" dirty="0"/>
                        <a:t>Subjective data may be the most valuable </a:t>
                      </a:r>
                    </a:p>
                  </a:txBody>
                  <a:tcPr anchor="ctr">
                    <a:lnL w="19050" cap="flat" cmpd="sng" algn="ctr">
                      <a:solidFill>
                        <a:srgbClr val="8B0000"/>
                      </a:solidFill>
                      <a:prstDash val="solid"/>
                      <a:round/>
                      <a:headEnd type="none" w="med" len="med"/>
                      <a:tailEnd type="none" w="med" len="med"/>
                    </a:lnL>
                    <a:lnR w="19050" cap="flat" cmpd="sng" algn="ctr">
                      <a:solidFill>
                        <a:srgbClr val="8B0000"/>
                      </a:solidFill>
                      <a:prstDash val="solid"/>
                      <a:round/>
                      <a:headEnd type="none" w="med" len="med"/>
                      <a:tailEnd type="none" w="med" len="med"/>
                    </a:lnR>
                    <a:lnT w="19050" cap="flat" cmpd="sng" algn="ctr">
                      <a:solidFill>
                        <a:srgbClr val="8B0000"/>
                      </a:solidFill>
                      <a:prstDash val="solid"/>
                      <a:round/>
                      <a:headEnd type="none" w="med" len="med"/>
                      <a:tailEnd type="none" w="med" len="med"/>
                    </a:lnT>
                    <a:lnB w="19050" cap="flat" cmpd="sng" algn="ctr">
                      <a:solidFill>
                        <a:srgbClr val="8B0000"/>
                      </a:solidFill>
                      <a:prstDash val="solid"/>
                      <a:round/>
                      <a:headEnd type="none" w="med" len="med"/>
                      <a:tailEnd type="none" w="med" len="med"/>
                    </a:lnB>
                    <a:solidFill>
                      <a:srgbClr val="E9967A"/>
                    </a:solidFill>
                  </a:tcPr>
                </a:tc>
              </a:tr>
            </a:tbl>
          </a:graphicData>
        </a:graphic>
      </p:graphicFrame>
    </p:spTree>
    <p:extLst>
      <p:ext uri="{BB962C8B-B14F-4D97-AF65-F5344CB8AC3E}">
        <p14:creationId xmlns:p14="http://schemas.microsoft.com/office/powerpoint/2010/main" val="166257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R2D2 Basic Principles</a:t>
            </a:r>
            <a:endParaRPr lang="en-US" dirty="0"/>
          </a:p>
        </p:txBody>
      </p:sp>
      <p:sp>
        <p:nvSpPr>
          <p:cNvPr id="3" name="Content Placeholder 2"/>
          <p:cNvSpPr>
            <a:spLocks noGrp="1"/>
          </p:cNvSpPr>
          <p:nvPr>
            <p:ph idx="1"/>
          </p:nvPr>
        </p:nvSpPr>
        <p:spPr/>
        <p:txBody>
          <a:bodyPr>
            <a:normAutofit/>
          </a:bodyPr>
          <a:lstStyle/>
          <a:p>
            <a:r>
              <a:rPr lang="en-US" b="1" dirty="0" smtClean="0"/>
              <a:t>Recursion </a:t>
            </a:r>
            <a:r>
              <a:rPr lang="en-US" b="1" dirty="0"/>
              <a:t>– </a:t>
            </a:r>
            <a:r>
              <a:rPr lang="en-US" dirty="0"/>
              <a:t>the steps taken in design need not follow a linear or waterfall sequence. The design problem should be able to be accessed from any angle at any time any number of times in any order. The situation or context determines the necessary steps, not the expert designer. </a:t>
            </a:r>
          </a:p>
          <a:p>
            <a:r>
              <a:rPr lang="en-US" b="1" dirty="0"/>
              <a:t>Reflection – </a:t>
            </a:r>
            <a:r>
              <a:rPr lang="en-US" dirty="0"/>
              <a:t>this is a continual cycle in framing the problems that occur in the design process, improvising a solution and finally implementing the solution. </a:t>
            </a:r>
          </a:p>
          <a:p>
            <a:r>
              <a:rPr lang="en-US" b="1" dirty="0"/>
              <a:t>Participatory Design – </a:t>
            </a:r>
            <a:r>
              <a:rPr lang="en-US" dirty="0"/>
              <a:t>all stakeholders, including students, need to be included in every aspect of the design process. The collective knowledge can be applied to produce more meaningful instruction. </a:t>
            </a:r>
          </a:p>
          <a:p>
            <a:endParaRPr lang="en-US" dirty="0"/>
          </a:p>
        </p:txBody>
      </p:sp>
    </p:spTree>
    <p:extLst>
      <p:ext uri="{BB962C8B-B14F-4D97-AF65-F5344CB8AC3E}">
        <p14:creationId xmlns:p14="http://schemas.microsoft.com/office/powerpoint/2010/main" val="1662570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Information sources:</a:t>
            </a:r>
            <a:endParaRPr lang="en-US" dirty="0"/>
          </a:p>
        </p:txBody>
      </p:sp>
      <p:sp>
        <p:nvSpPr>
          <p:cNvPr id="3" name="Content Placeholder 2"/>
          <p:cNvSpPr>
            <a:spLocks noGrp="1"/>
          </p:cNvSpPr>
          <p:nvPr>
            <p:ph idx="1"/>
          </p:nvPr>
        </p:nvSpPr>
        <p:spPr/>
        <p:txBody>
          <a:bodyPr/>
          <a:lstStyle/>
          <a:p>
            <a:r>
              <a:rPr lang="en-US" dirty="0">
                <a:hlinkClick r:id="rId2"/>
              </a:rPr>
              <a:t>http://www.wikipedia.org</a:t>
            </a:r>
            <a:r>
              <a:rPr lang="en-US" dirty="0" smtClean="0">
                <a:hlinkClick r:id="rId2"/>
              </a:rPr>
              <a:t>/</a:t>
            </a:r>
            <a:endParaRPr lang="en-US" dirty="0" smtClean="0"/>
          </a:p>
          <a:p>
            <a:endParaRPr lang="en-US" dirty="0" smtClean="0"/>
          </a:p>
          <a:p>
            <a:r>
              <a:rPr lang="en-US" dirty="0" smtClean="0">
                <a:hlinkClick r:id="rId3"/>
              </a:rPr>
              <a:t>http</a:t>
            </a:r>
            <a:r>
              <a:rPr lang="en-US" dirty="0">
                <a:hlinkClick r:id="rId3"/>
              </a:rPr>
              <a:t>://</a:t>
            </a:r>
            <a:r>
              <a:rPr lang="en-US" dirty="0" smtClean="0">
                <a:hlinkClick r:id="rId3"/>
              </a:rPr>
              <a:t>etec.ctlt.ubc.ca/510wiki/The_R2D2_Model_of_Instructional_Design</a:t>
            </a:r>
            <a:endParaRPr lang="en-US" dirty="0" smtClean="0"/>
          </a:p>
          <a:p>
            <a:endParaRPr lang="en-US" dirty="0" smtClean="0"/>
          </a:p>
          <a:p>
            <a:r>
              <a:rPr lang="en-US" dirty="0">
                <a:hlinkClick r:id="rId4"/>
              </a:rPr>
              <a:t>http://edutechwiki.unige.ch/en/</a:t>
            </a:r>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166257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of Instructional Media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48851260"/>
              </p:ext>
            </p:extLst>
          </p:nvPr>
        </p:nvGraphicFramePr>
        <p:xfrm>
          <a:off x="304800" y="1676400"/>
          <a:ext cx="8229600" cy="4989325"/>
        </p:xfrm>
        <a:graphic>
          <a:graphicData uri="http://schemas.openxmlformats.org/drawingml/2006/table">
            <a:tbl>
              <a:tblPr firstRow="1" firstCol="1" bandRow="1">
                <a:tableStyleId>{5C22544A-7EE6-4342-B048-85BDC9FD1C3A}</a:tableStyleId>
              </a:tblPr>
              <a:tblGrid>
                <a:gridCol w="2743200"/>
                <a:gridCol w="2743200"/>
                <a:gridCol w="2743200"/>
              </a:tblGrid>
              <a:tr h="405133">
                <a:tc>
                  <a:txBody>
                    <a:bodyPr/>
                    <a:lstStyle/>
                    <a:p>
                      <a:pPr marL="0" marR="0">
                        <a:lnSpc>
                          <a:spcPct val="115000"/>
                        </a:lnSpc>
                        <a:spcBef>
                          <a:spcPts val="0"/>
                        </a:spcBef>
                        <a:spcAft>
                          <a:spcPts val="0"/>
                        </a:spcAft>
                      </a:pPr>
                      <a:r>
                        <a:rPr lang="en-US" sz="1000" dirty="0">
                          <a:effectLst/>
                        </a:rPr>
                        <a:t>1950s to mid-1960s</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000">
                          <a:effectLst/>
                        </a:rPr>
                        <a:t>Television</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000">
                          <a:effectLst/>
                        </a:rPr>
                        <a:t>Growth of Instructional television</a:t>
                      </a:r>
                      <a:endParaRPr lang="en-US" sz="1100">
                        <a:effectLst/>
                        <a:latin typeface="Calibri"/>
                        <a:ea typeface="Calibri"/>
                        <a:cs typeface="Times New Roman"/>
                      </a:endParaRPr>
                    </a:p>
                  </a:txBody>
                  <a:tcPr marL="9525" marR="9525" marT="9525" marB="9525" anchor="ctr"/>
                </a:tc>
              </a:tr>
              <a:tr h="1569083">
                <a:tc>
                  <a:txBody>
                    <a:bodyPr/>
                    <a:lstStyle/>
                    <a:p>
                      <a:pPr marL="0" marR="0">
                        <a:lnSpc>
                          <a:spcPct val="115000"/>
                        </a:lnSpc>
                        <a:spcBef>
                          <a:spcPts val="0"/>
                        </a:spcBef>
                        <a:spcAft>
                          <a:spcPts val="0"/>
                        </a:spcAft>
                      </a:pPr>
                      <a:r>
                        <a:rPr lang="en-US" sz="1600" dirty="0">
                          <a:effectLst/>
                        </a:rPr>
                        <a:t>1950s-1990s</a:t>
                      </a:r>
                      <a:endParaRPr lang="en-US" sz="16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600" dirty="0">
                          <a:effectLst/>
                        </a:rPr>
                        <a:t>Computer</a:t>
                      </a:r>
                      <a:endParaRPr lang="en-US" sz="16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600" dirty="0">
                          <a:effectLst/>
                        </a:rPr>
                        <a:t>Computer-assisted instruction (CAI) research started in the 1950s, became popular in the 1980s a few years after computer s became available to general public.</a:t>
                      </a:r>
                      <a:endParaRPr lang="en-US" sz="1600" dirty="0">
                        <a:effectLst/>
                        <a:latin typeface="Calibri"/>
                        <a:ea typeface="Calibri"/>
                        <a:cs typeface="Times New Roman"/>
                      </a:endParaRPr>
                    </a:p>
                  </a:txBody>
                  <a:tcPr marL="9525" marR="9525" marT="9525" marB="9525" anchor="ctr"/>
                </a:tc>
              </a:tr>
              <a:tr h="1569083">
                <a:tc>
                  <a:txBody>
                    <a:bodyPr/>
                    <a:lstStyle/>
                    <a:p>
                      <a:pPr marL="0" marR="0">
                        <a:lnSpc>
                          <a:spcPct val="115000"/>
                        </a:lnSpc>
                        <a:spcBef>
                          <a:spcPts val="0"/>
                        </a:spcBef>
                        <a:spcAft>
                          <a:spcPts val="0"/>
                        </a:spcAft>
                      </a:pPr>
                      <a:r>
                        <a:rPr lang="en-US" sz="1600">
                          <a:effectLst/>
                        </a:rPr>
                        <a:t>1990s-2000s</a:t>
                      </a:r>
                      <a:endParaRPr lang="en-US" sz="16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600">
                          <a:effectLst/>
                        </a:rPr>
                        <a:t>Internet, Simulation</a:t>
                      </a:r>
                      <a:endParaRPr lang="en-US" sz="16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600">
                          <a:effectLst/>
                        </a:rPr>
                        <a:t>The internet offered opportunities to train many people long distances. Desktop simulation gave advent to levels of Interactive Multimedia Instruction (IMI).</a:t>
                      </a:r>
                      <a:endParaRPr lang="en-US" sz="1600">
                        <a:effectLst/>
                        <a:latin typeface="Calibri"/>
                        <a:ea typeface="Calibri"/>
                        <a:cs typeface="Times New Roman"/>
                      </a:endParaRPr>
                    </a:p>
                  </a:txBody>
                  <a:tcPr marL="9525" marR="9525" marT="9525" marB="9525" anchor="ctr"/>
                </a:tc>
              </a:tr>
              <a:tr h="1181100">
                <a:tc>
                  <a:txBody>
                    <a:bodyPr/>
                    <a:lstStyle/>
                    <a:p>
                      <a:pPr marL="0" marR="0">
                        <a:lnSpc>
                          <a:spcPct val="115000"/>
                        </a:lnSpc>
                        <a:spcBef>
                          <a:spcPts val="0"/>
                        </a:spcBef>
                        <a:spcAft>
                          <a:spcPts val="0"/>
                        </a:spcAft>
                      </a:pPr>
                      <a:r>
                        <a:rPr lang="en-US" sz="1600">
                          <a:effectLst/>
                        </a:rPr>
                        <a:t>2000s-2010s</a:t>
                      </a:r>
                      <a:endParaRPr lang="en-US" sz="16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600">
                          <a:effectLst/>
                        </a:rPr>
                        <a:t>Mobile Devices, Social Media</a:t>
                      </a:r>
                      <a:endParaRPr lang="en-US" sz="16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600" dirty="0">
                          <a:effectLst/>
                        </a:rPr>
                        <a:t>On-demand training moved to people's personal devices; social media allowed for collaborative learning.</a:t>
                      </a:r>
                      <a:endParaRPr lang="en-US" sz="1600" dirty="0">
                        <a:effectLst/>
                        <a:latin typeface="Calibri"/>
                        <a:ea typeface="Calibri"/>
                        <a:cs typeface="Times New Roman"/>
                      </a:endParaRPr>
                    </a:p>
                  </a:txBody>
                  <a:tcPr marL="9525" marR="9525" marT="9525" marB="9525" anchor="ctr"/>
                </a:tc>
              </a:tr>
            </a:tbl>
          </a:graphicData>
        </a:graphic>
      </p:graphicFrame>
    </p:spTree>
    <p:extLst>
      <p:ext uri="{BB962C8B-B14F-4D97-AF65-F5344CB8AC3E}">
        <p14:creationId xmlns:p14="http://schemas.microsoft.com/office/powerpoint/2010/main" val="6524040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19200"/>
            <a:ext cx="8229600" cy="990600"/>
          </a:xfrm>
        </p:spPr>
        <p:txBody>
          <a:bodyPr>
            <a:normAutofit fontScale="90000"/>
          </a:bodyPr>
          <a:lstStyle/>
          <a:p>
            <a:pPr algn="ctr"/>
            <a:r>
              <a:rPr lang="en-US" dirty="0"/>
              <a:t>Instructional Design </a:t>
            </a:r>
            <a:r>
              <a:rPr lang="en-US" dirty="0" smtClean="0"/>
              <a:t>Theories </a:t>
            </a:r>
            <a:r>
              <a:rPr lang="en-US" dirty="0" smtClean="0"/>
              <a:t/>
            </a:r>
            <a:br>
              <a:rPr lang="en-US" dirty="0" smtClean="0"/>
            </a:br>
            <a:r>
              <a:rPr lang="en-US" dirty="0" smtClean="0"/>
              <a:t>&amp; </a:t>
            </a:r>
            <a:r>
              <a:rPr lang="en-US" dirty="0" smtClean="0"/>
              <a:t>Models</a:t>
            </a:r>
            <a:r>
              <a:rPr lang="zh-CN" altLang="en-US" dirty="0"/>
              <a:t>模型</a:t>
            </a:r>
            <a:endParaRPr lang="en-US" dirty="0"/>
          </a:p>
        </p:txBody>
      </p:sp>
      <p:sp>
        <p:nvSpPr>
          <p:cNvPr id="3" name="Content Placeholder 2"/>
          <p:cNvSpPr>
            <a:spLocks noGrp="1"/>
          </p:cNvSpPr>
          <p:nvPr>
            <p:ph idx="1"/>
          </p:nvPr>
        </p:nvSpPr>
        <p:spPr>
          <a:xfrm>
            <a:off x="457200" y="3429000"/>
            <a:ext cx="8229600" cy="2057400"/>
          </a:xfrm>
        </p:spPr>
        <p:txBody>
          <a:bodyPr/>
          <a:lstStyle/>
          <a:p>
            <a:r>
              <a:rPr lang="en-US" dirty="0">
                <a:hlinkClick r:id="rId2"/>
              </a:rPr>
              <a:t>http://</a:t>
            </a:r>
            <a:r>
              <a:rPr lang="en-US" dirty="0" smtClean="0">
                <a:hlinkClick r:id="rId2"/>
              </a:rPr>
              <a:t>en.wikipedia.org/wiki/Instructional_design#ADDIE_process</a:t>
            </a:r>
            <a:endParaRPr lang="en-US" dirty="0" smtClean="0"/>
          </a:p>
          <a:p>
            <a:endParaRPr lang="en-US" dirty="0"/>
          </a:p>
        </p:txBody>
      </p:sp>
    </p:spTree>
    <p:extLst>
      <p:ext uri="{BB962C8B-B14F-4D97-AF65-F5344CB8AC3E}">
        <p14:creationId xmlns:p14="http://schemas.microsoft.com/office/powerpoint/2010/main" val="1662570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zh-CN" dirty="0" smtClean="0"/>
              <a:t>Learning Domains </a:t>
            </a:r>
            <a:r>
              <a:rPr lang="zh-CN" altLang="en-US" dirty="0" smtClean="0"/>
              <a:t>学</a:t>
            </a:r>
            <a:r>
              <a:rPr lang="zh-CN" altLang="en-US" dirty="0"/>
              <a:t>习领</a:t>
            </a:r>
            <a:r>
              <a:rPr lang="zh-CN" altLang="en-US" dirty="0" smtClean="0"/>
              <a:t>域</a:t>
            </a:r>
            <a:r>
              <a:rPr lang="en-US" altLang="zh-CN" dirty="0"/>
              <a:t/>
            </a:r>
            <a:br>
              <a:rPr lang="en-US" altLang="zh-CN" dirty="0"/>
            </a:br>
            <a:r>
              <a:rPr lang="en-US" altLang="zh-CN" dirty="0" smtClean="0"/>
              <a:t>Learning Outcomes </a:t>
            </a:r>
            <a:r>
              <a:rPr lang="zh-CN" altLang="en-US" dirty="0" smtClean="0"/>
              <a:t>学</a:t>
            </a:r>
            <a:r>
              <a:rPr lang="zh-CN" altLang="en-US" dirty="0"/>
              <a:t>习成果</a:t>
            </a:r>
            <a:endParaRPr lang="en-US" dirty="0"/>
          </a:p>
        </p:txBody>
      </p:sp>
      <p:sp>
        <p:nvSpPr>
          <p:cNvPr id="3" name="Content Placeholder 2"/>
          <p:cNvSpPr>
            <a:spLocks noGrp="1"/>
          </p:cNvSpPr>
          <p:nvPr>
            <p:ph idx="1"/>
          </p:nvPr>
        </p:nvSpPr>
        <p:spPr/>
        <p:txBody>
          <a:bodyPr/>
          <a:lstStyle/>
          <a:p>
            <a:r>
              <a:rPr lang="en-US" dirty="0"/>
              <a:t>Benjamin Bloom and Robert </a:t>
            </a:r>
            <a:r>
              <a:rPr lang="en-US" dirty="0" err="1" smtClean="0"/>
              <a:t>Gagnè</a:t>
            </a:r>
            <a:endParaRPr lang="en-US" dirty="0" smtClean="0"/>
          </a:p>
          <a:p>
            <a:r>
              <a:rPr lang="en-US" dirty="0" smtClean="0"/>
              <a:t>Cognitive Domain</a:t>
            </a:r>
            <a:r>
              <a:rPr lang="ja-JP" altLang="en-US" dirty="0"/>
              <a:t>認知領域</a:t>
            </a:r>
            <a:endParaRPr lang="en-US" dirty="0"/>
          </a:p>
          <a:p>
            <a:pPr lvl="1"/>
            <a:r>
              <a:rPr lang="en-US" dirty="0"/>
              <a:t>Verbal information </a:t>
            </a:r>
          </a:p>
          <a:p>
            <a:pPr lvl="1"/>
            <a:r>
              <a:rPr lang="en-US" dirty="0" smtClean="0"/>
              <a:t>Intellectual </a:t>
            </a:r>
            <a:r>
              <a:rPr lang="en-US" dirty="0"/>
              <a:t>skills - label or classify the concepts</a:t>
            </a:r>
          </a:p>
          <a:p>
            <a:pPr lvl="1"/>
            <a:r>
              <a:rPr lang="en-US" dirty="0"/>
              <a:t>Intellectual skills - to apply the rules and principles</a:t>
            </a:r>
          </a:p>
          <a:p>
            <a:pPr lvl="1"/>
            <a:r>
              <a:rPr lang="en-US" dirty="0"/>
              <a:t>Intellectual skills - problem solving allows generating solutions or procedures</a:t>
            </a:r>
          </a:p>
          <a:p>
            <a:pPr lvl="1"/>
            <a:r>
              <a:rPr lang="en-US" dirty="0"/>
              <a:t>Cognitive strategies - are used for learning</a:t>
            </a:r>
          </a:p>
          <a:p>
            <a:r>
              <a:rPr lang="en-US" dirty="0"/>
              <a:t>Affective </a:t>
            </a:r>
            <a:r>
              <a:rPr lang="en-US" dirty="0" smtClean="0"/>
              <a:t>Domain</a:t>
            </a:r>
            <a:r>
              <a:rPr lang="zh-CN" altLang="en-US" dirty="0"/>
              <a:t>情</a:t>
            </a:r>
            <a:r>
              <a:rPr lang="zh-CN" altLang="en-US" dirty="0" smtClean="0"/>
              <a:t>感</a:t>
            </a:r>
            <a:r>
              <a:rPr lang="ja-JP" altLang="en-US" dirty="0"/>
              <a:t>領域</a:t>
            </a:r>
            <a:endParaRPr lang="en-US" dirty="0"/>
          </a:p>
          <a:p>
            <a:pPr lvl="1"/>
            <a:r>
              <a:rPr lang="en-US" dirty="0" smtClean="0"/>
              <a:t>Attitudes </a:t>
            </a:r>
            <a:r>
              <a:rPr lang="en-US" dirty="0"/>
              <a:t>- are demonstrated by preferring options</a:t>
            </a:r>
          </a:p>
          <a:p>
            <a:r>
              <a:rPr lang="en-US" dirty="0"/>
              <a:t>Psychomotor </a:t>
            </a:r>
            <a:r>
              <a:rPr lang="en-US" dirty="0" smtClean="0"/>
              <a:t>Domain</a:t>
            </a:r>
            <a:r>
              <a:rPr lang="zh-CN" altLang="en-US" dirty="0"/>
              <a:t>技</a:t>
            </a:r>
            <a:r>
              <a:rPr lang="zh-CN" altLang="en-US" dirty="0" smtClean="0"/>
              <a:t>能</a:t>
            </a:r>
            <a:r>
              <a:rPr lang="ja-JP" altLang="en-US" dirty="0"/>
              <a:t>領域</a:t>
            </a:r>
            <a:endParaRPr lang="en-US" dirty="0"/>
          </a:p>
          <a:p>
            <a:pPr lvl="1"/>
            <a:r>
              <a:rPr lang="en-US" dirty="0" smtClean="0"/>
              <a:t>Motor </a:t>
            </a:r>
            <a:r>
              <a:rPr lang="en-US" dirty="0"/>
              <a:t>skills - enable physical performance</a:t>
            </a:r>
          </a:p>
          <a:p>
            <a:endParaRPr lang="en-US" dirty="0"/>
          </a:p>
        </p:txBody>
      </p:sp>
    </p:spTree>
    <p:extLst>
      <p:ext uri="{BB962C8B-B14F-4D97-AF65-F5344CB8AC3E}">
        <p14:creationId xmlns:p14="http://schemas.microsoft.com/office/powerpoint/2010/main" val="37689588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Instructional </a:t>
            </a:r>
            <a:r>
              <a:rPr lang="en-US" dirty="0" smtClean="0"/>
              <a:t>Design Models </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Rapid </a:t>
            </a:r>
            <a:r>
              <a:rPr lang="en-US" dirty="0"/>
              <a:t>prototyping</a:t>
            </a:r>
          </a:p>
          <a:p>
            <a:r>
              <a:rPr lang="en-US" dirty="0" smtClean="0"/>
              <a:t>Dick </a:t>
            </a:r>
            <a:r>
              <a:rPr lang="en-US" dirty="0"/>
              <a:t>and Carey</a:t>
            </a:r>
          </a:p>
          <a:p>
            <a:r>
              <a:rPr lang="en-US" dirty="0" smtClean="0"/>
              <a:t>Instructional </a:t>
            </a:r>
            <a:r>
              <a:rPr lang="en-US" dirty="0"/>
              <a:t>Development Learning System (IDLS)</a:t>
            </a:r>
          </a:p>
          <a:p>
            <a:r>
              <a:rPr lang="en-US" dirty="0" smtClean="0"/>
              <a:t>Other </a:t>
            </a:r>
            <a:r>
              <a:rPr lang="en-US" dirty="0"/>
              <a:t>instructional design </a:t>
            </a:r>
            <a:r>
              <a:rPr lang="en-US" dirty="0" smtClean="0"/>
              <a:t>models</a:t>
            </a:r>
          </a:p>
          <a:p>
            <a:r>
              <a:rPr lang="en-US" dirty="0"/>
              <a:t>ADDIE process</a:t>
            </a:r>
          </a:p>
          <a:p>
            <a:endParaRPr lang="en-US" dirty="0"/>
          </a:p>
          <a:p>
            <a:endParaRPr lang="en-US" dirty="0"/>
          </a:p>
        </p:txBody>
      </p:sp>
    </p:spTree>
    <p:extLst>
      <p:ext uri="{BB962C8B-B14F-4D97-AF65-F5344CB8AC3E}">
        <p14:creationId xmlns:p14="http://schemas.microsoft.com/office/powerpoint/2010/main" val="1662570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ADDIE</a:t>
            </a:r>
          </a:p>
        </p:txBody>
      </p:sp>
      <p:sp>
        <p:nvSpPr>
          <p:cNvPr id="3" name="Content Placeholder 2"/>
          <p:cNvSpPr>
            <a:spLocks noGrp="1"/>
          </p:cNvSpPr>
          <p:nvPr>
            <p:ph idx="1"/>
          </p:nvPr>
        </p:nvSpPr>
        <p:spPr/>
        <p:txBody>
          <a:bodyPr/>
          <a:lstStyle/>
          <a:p>
            <a:r>
              <a:rPr lang="en-US" b="1" dirty="0" smtClean="0"/>
              <a:t>ADDIE (Analysis, Design, Development, Implementation, and Evaluation) Model</a:t>
            </a:r>
            <a:r>
              <a:rPr lang="en-US" dirty="0" smtClean="0"/>
              <a:t>: an instructional design model that represents a flexible guideline for constructing effective training support tools</a:t>
            </a:r>
            <a:endParaRPr lang="en-US" dirty="0"/>
          </a:p>
        </p:txBody>
      </p:sp>
      <p:pic>
        <p:nvPicPr>
          <p:cNvPr id="2050" name="Picture 2" descr="File:ADDIE Model of Desig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9309" y="3233153"/>
            <a:ext cx="6781800" cy="36204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66461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ADDIE</a:t>
            </a:r>
            <a:endParaRPr lang="en-US" dirty="0"/>
          </a:p>
        </p:txBody>
      </p:sp>
      <p:sp>
        <p:nvSpPr>
          <p:cNvPr id="3" name="Content Placeholder 2"/>
          <p:cNvSpPr>
            <a:spLocks noGrp="1"/>
          </p:cNvSpPr>
          <p:nvPr>
            <p:ph idx="1"/>
          </p:nvPr>
        </p:nvSpPr>
        <p:spPr/>
        <p:txBody>
          <a:bodyPr/>
          <a:lstStyle/>
          <a:p>
            <a:r>
              <a:rPr lang="en-US" dirty="0"/>
              <a:t>Florida State University to explain </a:t>
            </a:r>
            <a:r>
              <a:rPr lang="en-US" dirty="0" smtClean="0"/>
              <a:t>the </a:t>
            </a:r>
            <a:r>
              <a:rPr lang="en-US" dirty="0"/>
              <a:t>processes involved in the formulation of an instructional systems development (ISD) program for military </a:t>
            </a:r>
            <a:r>
              <a:rPr lang="en-US" dirty="0" err="1"/>
              <a:t>interservice</a:t>
            </a:r>
            <a:r>
              <a:rPr lang="en-US" dirty="0"/>
              <a:t> training </a:t>
            </a:r>
            <a:endParaRPr lang="en-US" dirty="0" smtClean="0"/>
          </a:p>
          <a:p>
            <a:r>
              <a:rPr lang="en-US" dirty="0" smtClean="0"/>
              <a:t>The version as we understand it today appeared </a:t>
            </a:r>
            <a:r>
              <a:rPr lang="en-US" dirty="0"/>
              <a:t>in the </a:t>
            </a:r>
            <a:r>
              <a:rPr lang="en-US" dirty="0" smtClean="0"/>
              <a:t>mid-80s</a:t>
            </a:r>
            <a:endParaRPr lang="en-US" dirty="0"/>
          </a:p>
          <a:p>
            <a:r>
              <a:rPr lang="en-US" dirty="0"/>
              <a:t>Connecting all phases of the model are external and reciprocal revision </a:t>
            </a:r>
            <a:r>
              <a:rPr lang="en-US" dirty="0" smtClean="0"/>
              <a:t>opportunities</a:t>
            </a:r>
          </a:p>
          <a:p>
            <a:r>
              <a:rPr lang="en-US" dirty="0"/>
              <a:t>Aside from the internal Evaluation phase, revisions should and can be made throughout the entire process</a:t>
            </a:r>
            <a:r>
              <a:rPr lang="en-US" dirty="0" smtClean="0"/>
              <a:t>.</a:t>
            </a:r>
          </a:p>
          <a:p>
            <a:r>
              <a:rPr lang="en-US" dirty="0"/>
              <a:t>Each phase in this model is done in a linear method.</a:t>
            </a:r>
          </a:p>
        </p:txBody>
      </p:sp>
    </p:spTree>
    <p:extLst>
      <p:ext uri="{BB962C8B-B14F-4D97-AF65-F5344CB8AC3E}">
        <p14:creationId xmlns:p14="http://schemas.microsoft.com/office/powerpoint/2010/main" val="166257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Rapid Prototyping</a:t>
            </a:r>
            <a:endParaRPr lang="en-US" dirty="0"/>
          </a:p>
        </p:txBody>
      </p:sp>
      <p:sp>
        <p:nvSpPr>
          <p:cNvPr id="3" name="Content Placeholder 2"/>
          <p:cNvSpPr>
            <a:spLocks noGrp="1"/>
          </p:cNvSpPr>
          <p:nvPr>
            <p:ph idx="1"/>
          </p:nvPr>
        </p:nvSpPr>
        <p:spPr/>
        <p:txBody>
          <a:bodyPr>
            <a:normAutofit/>
          </a:bodyPr>
          <a:lstStyle/>
          <a:p>
            <a:r>
              <a:rPr lang="en-US" dirty="0" smtClean="0"/>
              <a:t>A </a:t>
            </a:r>
            <a:r>
              <a:rPr lang="en-US" dirty="0"/>
              <a:t>group of techniques used to quickly fabricate a scale model of a physical part or assembly using three-dimensional </a:t>
            </a:r>
            <a:r>
              <a:rPr lang="en-US" dirty="0" smtClean="0"/>
              <a:t>CAD </a:t>
            </a:r>
            <a:r>
              <a:rPr lang="en-US" dirty="0"/>
              <a:t>data</a:t>
            </a:r>
            <a:r>
              <a:rPr lang="en-US" dirty="0" smtClean="0"/>
              <a:t>.</a:t>
            </a:r>
          </a:p>
          <a:p>
            <a:r>
              <a:rPr lang="en-US" dirty="0"/>
              <a:t>The first techniques for rapid prototyping became available in the late 1980s and were used to produce models and prototype </a:t>
            </a:r>
            <a:r>
              <a:rPr lang="en-US" dirty="0" smtClean="0"/>
              <a:t>parts</a:t>
            </a:r>
          </a:p>
          <a:p>
            <a:r>
              <a:rPr lang="en-US" dirty="0"/>
              <a:t>With Rapid Prototyping the ADDIE model is not used as designed. It typically has several steps merged together to streamline the process. </a:t>
            </a:r>
            <a:endParaRPr lang="en-US" dirty="0" smtClean="0"/>
          </a:p>
          <a:p>
            <a:endParaRPr lang="en-US" dirty="0"/>
          </a:p>
        </p:txBody>
      </p:sp>
    </p:spTree>
    <p:extLst>
      <p:ext uri="{BB962C8B-B14F-4D97-AF65-F5344CB8AC3E}">
        <p14:creationId xmlns:p14="http://schemas.microsoft.com/office/powerpoint/2010/main" val="166257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Rapid Prototyping</a:t>
            </a:r>
            <a:endParaRPr lang="en-US" dirty="0"/>
          </a:p>
        </p:txBody>
      </p:sp>
      <p:sp>
        <p:nvSpPr>
          <p:cNvPr id="3" name="Content Placeholder 2"/>
          <p:cNvSpPr>
            <a:spLocks noGrp="1"/>
          </p:cNvSpPr>
          <p:nvPr>
            <p:ph idx="1"/>
          </p:nvPr>
        </p:nvSpPr>
        <p:spPr/>
        <p:txBody>
          <a:bodyPr>
            <a:normAutofit fontScale="92500" lnSpcReduction="10000"/>
          </a:bodyPr>
          <a:lstStyle/>
          <a:p>
            <a:r>
              <a:rPr lang="en-US" dirty="0"/>
              <a:t>Used under these constraints:</a:t>
            </a:r>
          </a:p>
          <a:p>
            <a:pPr marL="548640" lvl="2" indent="0">
              <a:buNone/>
            </a:pPr>
            <a:r>
              <a:rPr lang="en-US" dirty="0"/>
              <a:t>• Time</a:t>
            </a:r>
            <a:br>
              <a:rPr lang="en-US" dirty="0"/>
            </a:br>
            <a:r>
              <a:rPr lang="en-US" dirty="0"/>
              <a:t>• Budget</a:t>
            </a:r>
            <a:br>
              <a:rPr lang="en-US" dirty="0"/>
            </a:br>
            <a:r>
              <a:rPr lang="en-US" dirty="0"/>
              <a:t>• Environmental restraints</a:t>
            </a:r>
          </a:p>
          <a:p>
            <a:r>
              <a:rPr lang="en-US" b="1" dirty="0" smtClean="0"/>
              <a:t>Disadvantage</a:t>
            </a:r>
            <a:r>
              <a:rPr lang="en-US" dirty="0"/>
              <a:t>: </a:t>
            </a:r>
            <a:endParaRPr lang="en-US" dirty="0" smtClean="0"/>
          </a:p>
          <a:p>
            <a:pPr lvl="1"/>
            <a:r>
              <a:rPr lang="en-US" dirty="0" smtClean="0"/>
              <a:t>Some researchers believe </a:t>
            </a:r>
            <a:r>
              <a:rPr lang="en-US" dirty="0"/>
              <a:t>that many important steps of instructional design are forfeited for a faster, cheaper model. </a:t>
            </a:r>
            <a:endParaRPr lang="en-US" dirty="0" smtClean="0"/>
          </a:p>
          <a:p>
            <a:pPr lvl="1"/>
            <a:r>
              <a:rPr lang="en-US" dirty="0" smtClean="0"/>
              <a:t>Many </a:t>
            </a:r>
            <a:r>
              <a:rPr lang="en-US" dirty="0"/>
              <a:t>problems may be overlooked and result in endless revision.</a:t>
            </a:r>
          </a:p>
          <a:p>
            <a:r>
              <a:rPr lang="en-US" b="1" dirty="0"/>
              <a:t>Advantage:</a:t>
            </a:r>
            <a:r>
              <a:rPr lang="en-US" dirty="0"/>
              <a:t> </a:t>
            </a:r>
          </a:p>
          <a:p>
            <a:pPr lvl="1"/>
            <a:r>
              <a:rPr lang="en-US" dirty="0"/>
              <a:t>The needs are clearly expressed from the beginning. </a:t>
            </a:r>
          </a:p>
          <a:p>
            <a:pPr lvl="1"/>
            <a:r>
              <a:rPr lang="en-US" dirty="0"/>
              <a:t>The user is able to offer immediate feedback which results in a better product. </a:t>
            </a:r>
          </a:p>
          <a:p>
            <a:pPr lvl="1"/>
            <a:r>
              <a:rPr lang="en-US" dirty="0"/>
              <a:t>Its non-linear approach allows for more flexibility in the instruction and can catch problems early in the development stages. </a:t>
            </a:r>
          </a:p>
          <a:p>
            <a:pPr lvl="1"/>
            <a:r>
              <a:rPr lang="en-US" dirty="0"/>
              <a:t>RP reduces development time and costs.</a:t>
            </a:r>
          </a:p>
        </p:txBody>
      </p:sp>
    </p:spTree>
    <p:extLst>
      <p:ext uri="{BB962C8B-B14F-4D97-AF65-F5344CB8AC3E}">
        <p14:creationId xmlns:p14="http://schemas.microsoft.com/office/powerpoint/2010/main" val="1662570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233</TotalTime>
  <Words>961</Words>
  <Application>Microsoft Office PowerPoint</Application>
  <PresentationFormat>On-screen Show (4:3)</PresentationFormat>
  <Paragraphs>127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Clarity</vt:lpstr>
      <vt:lpstr>Dr. Irene Chen 陳琳琳</vt:lpstr>
      <vt:lpstr>Timeline of Instructional Media</vt:lpstr>
      <vt:lpstr>Instructional Design Theories  &amp; Models模型</vt:lpstr>
      <vt:lpstr>Learning Domains 学习领域 Learning Outcomes 学习成果</vt:lpstr>
      <vt:lpstr>Instructional Design Models  </vt:lpstr>
      <vt:lpstr>ADDIE</vt:lpstr>
      <vt:lpstr>ADDIE</vt:lpstr>
      <vt:lpstr>Rapid Prototyping</vt:lpstr>
      <vt:lpstr>Rapid Prototyping</vt:lpstr>
      <vt:lpstr>Rapid Prototyping</vt:lpstr>
      <vt:lpstr>Dick and Carey </vt:lpstr>
      <vt:lpstr>Dick and Carey</vt:lpstr>
      <vt:lpstr>Dick and Carey</vt:lpstr>
      <vt:lpstr>PowerPoint Presentation</vt:lpstr>
      <vt:lpstr>R2D2 Jerry Willis</vt:lpstr>
      <vt:lpstr>PowerPoint Presentation</vt:lpstr>
      <vt:lpstr>R2D2 Basic Principles</vt:lpstr>
      <vt:lpstr>Information sources:</vt:lpstr>
    </vt:vector>
  </TitlesOfParts>
  <Company>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IC</dc:creator>
  <cp:lastModifiedBy>IC</cp:lastModifiedBy>
  <cp:revision>50</cp:revision>
  <dcterms:created xsi:type="dcterms:W3CDTF">2013-06-03T01:27:12Z</dcterms:created>
  <dcterms:modified xsi:type="dcterms:W3CDTF">2013-07-04T11:23:20Z</dcterms:modified>
</cp:coreProperties>
</file>