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79" r:id="rId3"/>
    <p:sldId id="291" r:id="rId4"/>
    <p:sldId id="302" r:id="rId5"/>
    <p:sldId id="297" r:id="rId6"/>
    <p:sldId id="290" r:id="rId7"/>
    <p:sldId id="292" r:id="rId8"/>
    <p:sldId id="298" r:id="rId9"/>
    <p:sldId id="303" r:id="rId10"/>
    <p:sldId id="293" r:id="rId11"/>
    <p:sldId id="294" r:id="rId12"/>
    <p:sldId id="301" r:id="rId13"/>
    <p:sldId id="316" r:id="rId14"/>
    <p:sldId id="317" r:id="rId15"/>
    <p:sldId id="311" r:id="rId16"/>
    <p:sldId id="295" r:id="rId17"/>
    <p:sldId id="312" r:id="rId18"/>
    <p:sldId id="313" r:id="rId19"/>
    <p:sldId id="314" r:id="rId20"/>
    <p:sldId id="315" r:id="rId21"/>
    <p:sldId id="280" r:id="rId22"/>
    <p:sldId id="319" r:id="rId23"/>
    <p:sldId id="320" r:id="rId24"/>
    <p:sldId id="321" r:id="rId25"/>
    <p:sldId id="322" r:id="rId26"/>
    <p:sldId id="323" r:id="rId27"/>
    <p:sldId id="282" r:id="rId28"/>
    <p:sldId id="283" r:id="rId29"/>
    <p:sldId id="284" r:id="rId30"/>
    <p:sldId id="299" r:id="rId31"/>
    <p:sldId id="288" r:id="rId32"/>
    <p:sldId id="326" r:id="rId33"/>
    <p:sldId id="328" r:id="rId34"/>
    <p:sldId id="327" r:id="rId35"/>
    <p:sldId id="270" r:id="rId36"/>
    <p:sldId id="271" r:id="rId37"/>
    <p:sldId id="272" r:id="rId38"/>
    <p:sldId id="273" r:id="rId39"/>
    <p:sldId id="305" r:id="rId40"/>
    <p:sldId id="310" r:id="rId41"/>
    <p:sldId id="306" r:id="rId42"/>
    <p:sldId id="324" r:id="rId43"/>
    <p:sldId id="325"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73" d="100"/>
          <a:sy n="73" d="100"/>
        </p:scale>
        <p:origin x="-10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61D19-10EF-408F-A680-D79ECB20A3AD}" type="datetimeFigureOut">
              <a:rPr lang="en-US" smtClean="0"/>
              <a:t>6/29/2013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21944-ED54-4068-8F0D-B8A0B4C0BD56}" type="slidenum">
              <a:rPr lang="en-US" smtClean="0"/>
              <a:t>‹#›</a:t>
            </a:fld>
            <a:endParaRPr lang="en-US"/>
          </a:p>
        </p:txBody>
      </p:sp>
    </p:spTree>
    <p:extLst>
      <p:ext uri="{BB962C8B-B14F-4D97-AF65-F5344CB8AC3E}">
        <p14:creationId xmlns:p14="http://schemas.microsoft.com/office/powerpoint/2010/main" val="105523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610E83-F6D7-4E3B-B286-2E6758F2167A}"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8674-22CC-41B3-B9E5-F4A7FF8DC2B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10E83-F6D7-4E3B-B286-2E6758F2167A}"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10E83-F6D7-4E3B-B286-2E6758F2167A}"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10E83-F6D7-4E3B-B286-2E6758F2167A}"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10E83-F6D7-4E3B-B286-2E6758F2167A}"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8674-22CC-41B3-B9E5-F4A7FF8DC2B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610E83-F6D7-4E3B-B286-2E6758F2167A}"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610E83-F6D7-4E3B-B286-2E6758F2167A}" type="datetimeFigureOut">
              <a:rPr lang="en-US" smtClean="0"/>
              <a:t>6/29/2013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E8674-22CC-41B3-B9E5-F4A7FF8DC2B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10E83-F6D7-4E3B-B286-2E6758F2167A}" type="datetimeFigureOut">
              <a:rPr lang="en-US" smtClean="0"/>
              <a:t>6/29/2013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10E83-F6D7-4E3B-B286-2E6758F2167A}" type="datetimeFigureOut">
              <a:rPr lang="en-US" smtClean="0"/>
              <a:t>6/29/2013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10E83-F6D7-4E3B-B286-2E6758F2167A}"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8674-22CC-41B3-B9E5-F4A7FF8DC2B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10E83-F6D7-4E3B-B286-2E6758F2167A}"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8674-22CC-41B3-B9E5-F4A7FF8DC2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F610E83-F6D7-4E3B-B286-2E6758F2167A}" type="datetimeFigureOut">
              <a:rPr lang="en-US" smtClean="0"/>
              <a:t>6/29/2013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0E8674-22CC-41B3-B9E5-F4A7FF8DC2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graziadei.home.comcast.net/~wgraziadei/Webolution.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learnproject.com/online-learning/four-models-of-blended-learning/%20content%20and%20instruc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usseinahmed.com/2010/09/web-1-0-2-0-3-0-and-counting%E2%80%A6/"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 Irene Chen</a:t>
            </a:r>
            <a:endParaRPr lang="en-US" dirty="0"/>
          </a:p>
        </p:txBody>
      </p:sp>
      <p:sp>
        <p:nvSpPr>
          <p:cNvPr id="3" name="Subtitle 2"/>
          <p:cNvSpPr>
            <a:spLocks noGrp="1"/>
          </p:cNvSpPr>
          <p:nvPr>
            <p:ph type="subTitle" idx="1"/>
          </p:nvPr>
        </p:nvSpPr>
        <p:spPr/>
        <p:txBody>
          <a:bodyPr>
            <a:normAutofit/>
          </a:bodyPr>
          <a:lstStyle/>
          <a:p>
            <a:r>
              <a:rPr lang="en-US" dirty="0" smtClean="0"/>
              <a:t>Current Trends in Instructional Technology</a:t>
            </a:r>
          </a:p>
          <a:p>
            <a:endParaRPr lang="en-US" dirty="0"/>
          </a:p>
          <a:p>
            <a:r>
              <a:rPr lang="en-US" dirty="0" smtClean="0"/>
              <a:t>Summer 2013</a:t>
            </a:r>
            <a:endParaRPr lang="en-US" dirty="0"/>
          </a:p>
        </p:txBody>
      </p:sp>
    </p:spTree>
    <p:extLst>
      <p:ext uri="{BB962C8B-B14F-4D97-AF65-F5344CB8AC3E}">
        <p14:creationId xmlns:p14="http://schemas.microsoft.com/office/powerpoint/2010/main" val="411121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3.0</a:t>
            </a:r>
            <a:endParaRPr lang="en-US" dirty="0"/>
          </a:p>
        </p:txBody>
      </p:sp>
      <p:sp>
        <p:nvSpPr>
          <p:cNvPr id="3" name="Content Placeholder 2"/>
          <p:cNvSpPr>
            <a:spLocks noGrp="1"/>
          </p:cNvSpPr>
          <p:nvPr>
            <p:ph idx="1"/>
          </p:nvPr>
        </p:nvSpPr>
        <p:spPr/>
        <p:txBody>
          <a:bodyPr/>
          <a:lstStyle/>
          <a:p>
            <a:r>
              <a:rPr lang="en-US" dirty="0" smtClean="0"/>
              <a:t>Existing data re-connected to other (smarter) users</a:t>
            </a:r>
          </a:p>
          <a:p>
            <a:r>
              <a:rPr lang="en-US" dirty="0" smtClean="0"/>
              <a:t>A Web of openness</a:t>
            </a:r>
          </a:p>
          <a:p>
            <a:r>
              <a:rPr lang="en-US" dirty="0" smtClean="0"/>
              <a:t>Semantic Web  </a:t>
            </a:r>
            <a:r>
              <a:rPr lang="ja-JP" altLang="en-US" dirty="0" smtClean="0"/>
              <a:t>善</a:t>
            </a:r>
            <a:r>
              <a:rPr lang="ja-JP" altLang="en-US" dirty="0"/>
              <a:t>解人</a:t>
            </a:r>
            <a:r>
              <a:rPr lang="ja-JP" altLang="en-US" dirty="0" smtClean="0"/>
              <a:t>意</a:t>
            </a:r>
            <a:endParaRPr lang="en-US" altLang="ja-JP" dirty="0" smtClean="0"/>
          </a:p>
          <a:p>
            <a:r>
              <a:rPr lang="en-US" altLang="ja-JP" dirty="0" smtClean="0"/>
              <a:t>Example: Bing.com</a:t>
            </a:r>
            <a:endParaRPr lang="en-US" dirty="0" smtClean="0"/>
          </a:p>
          <a:p>
            <a:endParaRPr lang="en-US" dirty="0"/>
          </a:p>
          <a:p>
            <a:endParaRPr lang="en-US" dirty="0"/>
          </a:p>
        </p:txBody>
      </p:sp>
    </p:spTree>
    <p:extLst>
      <p:ext uri="{BB962C8B-B14F-4D97-AF65-F5344CB8AC3E}">
        <p14:creationId xmlns:p14="http://schemas.microsoft.com/office/powerpoint/2010/main" val="3952207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990600"/>
          </a:xfrm>
        </p:spPr>
        <p:txBody>
          <a:bodyPr>
            <a:normAutofit fontScale="90000"/>
          </a:bodyPr>
          <a:lstStyle/>
          <a:p>
            <a:r>
              <a:rPr lang="en-US" dirty="0" smtClean="0"/>
              <a:t>Learn 3.0</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2438400"/>
            <a:ext cx="8229600" cy="2743200"/>
          </a:xfrm>
        </p:spPr>
        <p:txBody>
          <a:bodyPr/>
          <a:lstStyle/>
          <a:p>
            <a:r>
              <a:rPr lang="en-US" dirty="0" smtClean="0"/>
              <a:t>Read, Write, Connect, Collaborate, anytime, anywhere, with anyone</a:t>
            </a:r>
          </a:p>
          <a:p>
            <a:r>
              <a:rPr lang="en-US" dirty="0"/>
              <a:t>It isn't enough for something to be possible. It must be easy, open and flexible. </a:t>
            </a:r>
          </a:p>
          <a:p>
            <a:endParaRPr lang="en-US" dirty="0"/>
          </a:p>
        </p:txBody>
      </p:sp>
    </p:spTree>
    <p:extLst>
      <p:ext uri="{BB962C8B-B14F-4D97-AF65-F5344CB8AC3E}">
        <p14:creationId xmlns:p14="http://schemas.microsoft.com/office/powerpoint/2010/main" val="8032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brushedmetal.files.wordpress.com/2011/09/webtimel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86" y="914400"/>
            <a:ext cx="8878132"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36191" y="6172200"/>
            <a:ext cx="3236784" cy="369332"/>
          </a:xfrm>
          <a:prstGeom prst="rect">
            <a:avLst/>
          </a:prstGeom>
        </p:spPr>
        <p:txBody>
          <a:bodyPr wrap="none">
            <a:spAutoFit/>
          </a:bodyPr>
          <a:lstStyle/>
          <a:p>
            <a:r>
              <a:rPr lang="en-US" dirty="0">
                <a:hlinkClick r:id="rId3"/>
              </a:rPr>
              <a:t>wgraziadei.home.comcast.net</a:t>
            </a:r>
            <a:endParaRPr lang="en-US" dirty="0"/>
          </a:p>
        </p:txBody>
      </p:sp>
    </p:spTree>
    <p:extLst>
      <p:ext uri="{BB962C8B-B14F-4D97-AF65-F5344CB8AC3E}">
        <p14:creationId xmlns:p14="http://schemas.microsoft.com/office/powerpoint/2010/main" val="120389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Natives &amp; Digital Immigrants</a:t>
            </a:r>
            <a:endParaRPr lang="en-US" dirty="0"/>
          </a:p>
        </p:txBody>
      </p:sp>
      <p:sp>
        <p:nvSpPr>
          <p:cNvPr id="3" name="Content Placeholder 2"/>
          <p:cNvSpPr>
            <a:spLocks noGrp="1"/>
          </p:cNvSpPr>
          <p:nvPr>
            <p:ph idx="1"/>
          </p:nvPr>
        </p:nvSpPr>
        <p:spPr/>
        <p:txBody>
          <a:bodyPr/>
          <a:lstStyle/>
          <a:p>
            <a:r>
              <a:rPr lang="en-US" dirty="0" smtClean="0"/>
              <a:t>The Web now has two digital on-ramps: </a:t>
            </a:r>
            <a:r>
              <a:rPr lang="en-US" u="sng" dirty="0" smtClean="0"/>
              <a:t>Search</a:t>
            </a:r>
            <a:r>
              <a:rPr lang="en-US" dirty="0" smtClean="0"/>
              <a:t> and </a:t>
            </a:r>
            <a:r>
              <a:rPr lang="en-US" u="sng" dirty="0" smtClean="0"/>
              <a:t>Social</a:t>
            </a:r>
            <a:r>
              <a:rPr lang="en-US" dirty="0" smtClean="0"/>
              <a:t>. </a:t>
            </a:r>
          </a:p>
          <a:p>
            <a:r>
              <a:rPr lang="en-US" dirty="0" smtClean="0"/>
              <a:t>Both are important, and both serve to connect people with each other and with information</a:t>
            </a:r>
          </a:p>
          <a:p>
            <a:endParaRPr lang="en-US" dirty="0"/>
          </a:p>
        </p:txBody>
      </p:sp>
    </p:spTree>
    <p:extLst>
      <p:ext uri="{BB962C8B-B14F-4D97-AF65-F5344CB8AC3E}">
        <p14:creationId xmlns:p14="http://schemas.microsoft.com/office/powerpoint/2010/main" val="90678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ts1.explicit.bing.net/th?id=H.464668751632913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25" y="2971800"/>
            <a:ext cx="4224658" cy="2811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ts1.mm.bing.net/th?id=H.458596527230410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483" y="609600"/>
            <a:ext cx="4346574" cy="2897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ts3.mm.bing.net/th?id=H.5052622003374422&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07316"/>
            <a:ext cx="3920407" cy="2592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http://t2.ftcdn.net/jpg/00/28/00/95/400_F_28009533_Ay5KfTXUTczZuFdY1rwdGpostKg6wEr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09600"/>
            <a:ext cx="3810000" cy="275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9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990600"/>
          </a:xfrm>
        </p:spPr>
        <p:txBody>
          <a:bodyPr>
            <a:noAutofit/>
          </a:bodyPr>
          <a:lstStyle/>
          <a:p>
            <a:r>
              <a:rPr lang="en-US" sz="3200" dirty="0" smtClean="0"/>
              <a:t>Popular Social Network Sites among Teenagers</a:t>
            </a:r>
            <a:endParaRPr lang="en-US" sz="3200" dirty="0"/>
          </a:p>
        </p:txBody>
      </p:sp>
      <p:sp>
        <p:nvSpPr>
          <p:cNvPr id="3" name="Content Placeholder 2"/>
          <p:cNvSpPr>
            <a:spLocks noGrp="1"/>
          </p:cNvSpPr>
          <p:nvPr>
            <p:ph idx="1"/>
          </p:nvPr>
        </p:nvSpPr>
        <p:spPr>
          <a:xfrm>
            <a:off x="1066800" y="1676400"/>
            <a:ext cx="7467600" cy="4876800"/>
          </a:xfrm>
        </p:spPr>
        <p:txBody>
          <a:bodyPr/>
          <a:lstStyle/>
          <a:p>
            <a:r>
              <a:rPr lang="en-US" dirty="0" err="1" smtClean="0"/>
              <a:t>Pinterest</a:t>
            </a:r>
            <a:r>
              <a:rPr lang="en-US" dirty="0" smtClean="0"/>
              <a:t>: posting pictures</a:t>
            </a:r>
          </a:p>
          <a:p>
            <a:r>
              <a:rPr lang="en-US" dirty="0" err="1" smtClean="0"/>
              <a:t>Instagram</a:t>
            </a:r>
            <a:r>
              <a:rPr lang="en-US" dirty="0" smtClean="0"/>
              <a:t>: </a:t>
            </a:r>
            <a:r>
              <a:rPr lang="en-US" dirty="0"/>
              <a:t>posting </a:t>
            </a:r>
            <a:r>
              <a:rPr lang="en-US" dirty="0" smtClean="0"/>
              <a:t>pictures</a:t>
            </a:r>
            <a:endParaRPr lang="en-US" dirty="0"/>
          </a:p>
          <a:p>
            <a:r>
              <a:rPr lang="en-US" dirty="0" smtClean="0"/>
              <a:t>Skype: communication</a:t>
            </a:r>
          </a:p>
          <a:p>
            <a:r>
              <a:rPr lang="en-US" dirty="0" err="1" smtClean="0"/>
              <a:t>Oovoo</a:t>
            </a:r>
            <a:r>
              <a:rPr lang="en-US" dirty="0"/>
              <a:t>: </a:t>
            </a:r>
            <a:r>
              <a:rPr lang="en-US" dirty="0" smtClean="0"/>
              <a:t>communication</a:t>
            </a:r>
          </a:p>
          <a:p>
            <a:r>
              <a:rPr lang="en-US" dirty="0" smtClean="0"/>
              <a:t>Google Hangouts: communication</a:t>
            </a:r>
          </a:p>
          <a:p>
            <a:r>
              <a:rPr lang="en-US" dirty="0"/>
              <a:t>Twitter: communication</a:t>
            </a:r>
          </a:p>
          <a:p>
            <a:r>
              <a:rPr lang="en-US" dirty="0" err="1" smtClean="0"/>
              <a:t>Snapchat</a:t>
            </a:r>
            <a:r>
              <a:rPr lang="en-US" dirty="0" smtClean="0"/>
              <a:t>: sharing photos (sexting???)</a:t>
            </a:r>
          </a:p>
          <a:p>
            <a:r>
              <a:rPr lang="en-US" dirty="0" err="1" smtClean="0"/>
              <a:t>Tumblr</a:t>
            </a:r>
            <a:r>
              <a:rPr lang="en-US" dirty="0" smtClean="0"/>
              <a:t>  :social blogging </a:t>
            </a:r>
          </a:p>
          <a:p>
            <a:r>
              <a:rPr lang="en-US" dirty="0" err="1" smtClean="0"/>
              <a:t>Meebo</a:t>
            </a:r>
            <a:r>
              <a:rPr lang="en-US" dirty="0" smtClean="0"/>
              <a:t>: consolidate Yahoo, Gmail to chat </a:t>
            </a:r>
          </a:p>
          <a:p>
            <a:endParaRPr lang="en-US" dirty="0"/>
          </a:p>
        </p:txBody>
      </p:sp>
      <p:sp>
        <p:nvSpPr>
          <p:cNvPr id="4" name="Action Button: Home 3">
            <a:hlinkClick r:id="rId2" action="ppaction://hlinksldjump" highlightClick="1"/>
          </p:cNvPr>
          <p:cNvSpPr/>
          <p:nvPr/>
        </p:nvSpPr>
        <p:spPr>
          <a:xfrm>
            <a:off x="7467600" y="5486400"/>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540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47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43712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8301" t="13282" r="73930" b="77172"/>
          <a:stretch/>
        </p:blipFill>
        <p:spPr bwMode="auto">
          <a:xfrm>
            <a:off x="838200" y="609600"/>
            <a:ext cx="2209800" cy="685800"/>
          </a:xfrm>
          <a:prstGeom prst="rect">
            <a:avLst/>
          </a:prstGeom>
          <a:ln>
            <a:noFill/>
          </a:ln>
          <a:extLst>
            <a:ext uri="{53640926-AAD7-44D8-BBD7-CCE9431645EC}">
              <a14:shadowObscured xmlns:a14="http://schemas.microsoft.com/office/drawing/2010/main"/>
            </a:ext>
          </a:extLst>
        </p:spPr>
      </p:pic>
      <p:sp>
        <p:nvSpPr>
          <p:cNvPr id="6" name="Action Button: Home 5">
            <a:hlinkClick r:id="rId4" action="ppaction://hlinksldjump" highlightClick="1"/>
          </p:cNvPr>
          <p:cNvSpPr/>
          <p:nvPr/>
        </p:nvSpPr>
        <p:spPr>
          <a:xfrm>
            <a:off x="8305800" y="5512526"/>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505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                          , </a:t>
            </a:r>
            <a:r>
              <a:rPr lang="ja-JP" altLang="en-US" dirty="0" smtClean="0"/>
              <a:t>非</a:t>
            </a:r>
            <a:r>
              <a:rPr lang="ja-JP" altLang="en-US" dirty="0"/>
              <a:t>死不</a:t>
            </a:r>
            <a:r>
              <a:rPr lang="ja-JP" altLang="en-US" dirty="0" smtClean="0"/>
              <a:t>可</a:t>
            </a:r>
            <a:r>
              <a:rPr lang="en-US" altLang="ja-JP" dirty="0" smtClean="0"/>
              <a: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sz="3600" dirty="0"/>
              <a:t>In a 2009 commercial survey in the UK, around 20 percent of divorce petitions included some kind of reference to Facebook</a:t>
            </a:r>
            <a:r>
              <a:rPr lang="en-US" sz="3600" dirty="0" smtClean="0"/>
              <a:t>.</a:t>
            </a:r>
            <a:endParaRPr lang="en-US" sz="3600" dirty="0"/>
          </a:p>
        </p:txBody>
      </p:sp>
      <p:pic>
        <p:nvPicPr>
          <p:cNvPr id="4" name="Picture 3"/>
          <p:cNvPicPr/>
          <p:nvPr/>
        </p:nvPicPr>
        <p:blipFill rotWithShape="1">
          <a:blip r:embed="rId2"/>
          <a:srcRect l="8301" t="13282" r="73930" b="77172"/>
          <a:stretch/>
        </p:blipFill>
        <p:spPr bwMode="auto">
          <a:xfrm>
            <a:off x="1371600" y="762000"/>
            <a:ext cx="2209800" cy="685800"/>
          </a:xfrm>
          <a:prstGeom prst="rect">
            <a:avLst/>
          </a:prstGeom>
          <a:ln>
            <a:noFill/>
          </a:ln>
          <a:extLst>
            <a:ext uri="{53640926-AAD7-44D8-BBD7-CCE9431645EC}">
              <a14:shadowObscured xmlns:a14="http://schemas.microsoft.com/office/drawing/2010/main"/>
            </a:ext>
          </a:extLst>
        </p:spPr>
      </p:pic>
      <p:sp>
        <p:nvSpPr>
          <p:cNvPr id="5" name="Action Button: Home 4">
            <a:hlinkClick r:id="rId3" action="ppaction://hlinksldjump" highlightClick="1"/>
          </p:cNvPr>
          <p:cNvSpPr/>
          <p:nvPr/>
        </p:nvSpPr>
        <p:spPr>
          <a:xfrm>
            <a:off x="7467600" y="5486400"/>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70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dirty="0"/>
              <a:t>"There's a lot of me out there. I have to deal with that</a:t>
            </a:r>
            <a:r>
              <a:rPr lang="en-US" dirty="0" smtClean="0"/>
              <a:t>.”</a:t>
            </a:r>
            <a:endParaRPr lang="en-US" dirty="0"/>
          </a:p>
        </p:txBody>
      </p:sp>
      <p:sp>
        <p:nvSpPr>
          <p:cNvPr id="3" name="Content Placeholder 2"/>
          <p:cNvSpPr>
            <a:spLocks noGrp="1"/>
          </p:cNvSpPr>
          <p:nvPr>
            <p:ph idx="1"/>
          </p:nvPr>
        </p:nvSpPr>
        <p:spPr>
          <a:xfrm>
            <a:off x="457200" y="2286000"/>
            <a:ext cx="8229600" cy="4191000"/>
          </a:xfrm>
        </p:spPr>
        <p:txBody>
          <a:bodyPr/>
          <a:lstStyle/>
          <a:p>
            <a:r>
              <a:rPr lang="en-US" dirty="0" smtClean="0"/>
              <a:t>A victim compares </a:t>
            </a:r>
            <a:r>
              <a:rPr lang="en-US" dirty="0"/>
              <a:t>the scar to her online reputation to a large </a:t>
            </a:r>
            <a:r>
              <a:rPr lang="en-US" u="sng" dirty="0"/>
              <a:t>tattoo</a:t>
            </a:r>
            <a:r>
              <a:rPr lang="en-US" dirty="0"/>
              <a:t>: “Technically, it’s possible to remove it, but it’s painful and expensive. Plus, there’s no guarantee that you’ll ever remove it 100 percent.”</a:t>
            </a:r>
          </a:p>
        </p:txBody>
      </p:sp>
      <p:sp>
        <p:nvSpPr>
          <p:cNvPr id="4" name="Action Button: Home 3">
            <a:hlinkClick r:id="rId2" action="ppaction://hlinksldjump" highlightClick="1"/>
          </p:cNvPr>
          <p:cNvSpPr/>
          <p:nvPr/>
        </p:nvSpPr>
        <p:spPr>
          <a:xfrm>
            <a:off x="7467600" y="5486400"/>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94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solidFill>
              </a:rPr>
              <a:t>A Few Buzz Words for Integrating Technology for Teaching &amp; Learning</a:t>
            </a:r>
            <a:endParaRPr lang="en-US" sz="2800" dirty="0">
              <a:solidFill>
                <a:schemeClr val="accent2"/>
              </a:solidFill>
            </a:endParaRPr>
          </a:p>
        </p:txBody>
      </p:sp>
      <p:sp>
        <p:nvSpPr>
          <p:cNvPr id="3" name="Content Placeholder 2"/>
          <p:cNvSpPr>
            <a:spLocks noGrp="1"/>
          </p:cNvSpPr>
          <p:nvPr>
            <p:ph idx="1"/>
          </p:nvPr>
        </p:nvSpPr>
        <p:spPr>
          <a:xfrm>
            <a:off x="1447800" y="1676400"/>
            <a:ext cx="6400800" cy="4876800"/>
          </a:xfrm>
        </p:spPr>
        <p:txBody>
          <a:bodyPr numCol="1">
            <a:normAutofit/>
          </a:bodyPr>
          <a:lstStyle/>
          <a:p>
            <a:r>
              <a:rPr lang="en-US" dirty="0" smtClean="0"/>
              <a:t>Digital </a:t>
            </a:r>
            <a:r>
              <a:rPr lang="en-US" dirty="0"/>
              <a:t>Migrants </a:t>
            </a:r>
            <a:r>
              <a:rPr lang="en-US" dirty="0" err="1"/>
              <a:t>vs</a:t>
            </a:r>
            <a:r>
              <a:rPr lang="en-US" dirty="0"/>
              <a:t> </a:t>
            </a:r>
            <a:r>
              <a:rPr lang="en-US" dirty="0" smtClean="0"/>
              <a:t> Digital Natives: </a:t>
            </a:r>
          </a:p>
          <a:p>
            <a:pPr marL="0" indent="0">
              <a:buNone/>
            </a:pPr>
            <a:r>
              <a:rPr lang="en-US" dirty="0" smtClean="0"/>
              <a:t>  The </a:t>
            </a:r>
            <a:r>
              <a:rPr lang="en-US" dirty="0"/>
              <a:t>Youth Culture </a:t>
            </a:r>
          </a:p>
          <a:p>
            <a:r>
              <a:rPr lang="en-US" dirty="0" smtClean="0"/>
              <a:t>Blended Learning &amp; Ubiquitous Learning</a:t>
            </a:r>
          </a:p>
          <a:p>
            <a:r>
              <a:rPr lang="en-US" dirty="0" smtClean="0"/>
              <a:t>Flipped classroom</a:t>
            </a:r>
          </a:p>
          <a:p>
            <a:r>
              <a:rPr lang="en-US" dirty="0" smtClean="0"/>
              <a:t>Visualization</a:t>
            </a:r>
          </a:p>
          <a:p>
            <a:r>
              <a:rPr lang="en-US" dirty="0" smtClean="0"/>
              <a:t>Clouds</a:t>
            </a:r>
          </a:p>
          <a:p>
            <a:r>
              <a:rPr lang="en-US" dirty="0" err="1" smtClean="0"/>
              <a:t>Gamification</a:t>
            </a:r>
            <a:endParaRPr lang="en-US" dirty="0" smtClean="0"/>
          </a:p>
          <a:p>
            <a:r>
              <a:rPr lang="en-US" dirty="0" smtClean="0"/>
              <a:t>E-Portfolios</a:t>
            </a:r>
          </a:p>
          <a:p>
            <a:r>
              <a:rPr lang="en-US" dirty="0" smtClean="0"/>
              <a:t>Assessment</a:t>
            </a: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6240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Reputation Management</a:t>
            </a:r>
            <a:endParaRPr lang="en-US" dirty="0"/>
          </a:p>
        </p:txBody>
      </p:sp>
      <p:sp>
        <p:nvSpPr>
          <p:cNvPr id="3" name="Content Placeholder 2"/>
          <p:cNvSpPr>
            <a:spLocks noGrp="1"/>
          </p:cNvSpPr>
          <p:nvPr>
            <p:ph idx="1"/>
          </p:nvPr>
        </p:nvSpPr>
        <p:spPr/>
        <p:txBody>
          <a:bodyPr>
            <a:normAutofit/>
          </a:bodyPr>
          <a:lstStyle/>
          <a:p>
            <a:r>
              <a:rPr lang="en-US" dirty="0" smtClean="0"/>
              <a:t>Reputation.com</a:t>
            </a:r>
          </a:p>
          <a:p>
            <a:r>
              <a:rPr lang="en-US" dirty="0" smtClean="0"/>
              <a:t>Reputationx.com</a:t>
            </a:r>
          </a:p>
          <a:p>
            <a:r>
              <a:rPr lang="en-US" dirty="0" smtClean="0"/>
              <a:t>Trackur.com</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0800"/>
            <a:ext cx="6477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3" action="ppaction://hlinksldjump" highlightClick="1"/>
          </p:cNvPr>
          <p:cNvSpPr/>
          <p:nvPr/>
        </p:nvSpPr>
        <p:spPr>
          <a:xfrm>
            <a:off x="457200" y="5765074"/>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466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1"/>
                </a:solidFill>
              </a:rPr>
              <a:t>Digital Natives </a:t>
            </a:r>
            <a:r>
              <a:rPr lang="en-US" dirty="0" err="1" smtClean="0">
                <a:solidFill>
                  <a:schemeClr val="accent1"/>
                </a:solidFill>
              </a:rPr>
              <a:t>vs</a:t>
            </a:r>
            <a:r>
              <a:rPr lang="en-US" dirty="0" smtClean="0">
                <a:solidFill>
                  <a:schemeClr val="accent1"/>
                </a:solidFill>
              </a:rPr>
              <a:t> Digital </a:t>
            </a:r>
            <a:r>
              <a:rPr lang="en-US" dirty="0">
                <a:solidFill>
                  <a:schemeClr val="accent1"/>
                </a:solidFill>
              </a:rPr>
              <a:t>Migrants </a:t>
            </a:r>
            <a:r>
              <a:rPr lang="en-US" dirty="0" smtClean="0">
                <a:solidFill>
                  <a:schemeClr val="accent1"/>
                </a:solidFill>
              </a:rPr>
              <a:t>: </a:t>
            </a:r>
            <a:br>
              <a:rPr lang="en-US" dirty="0" smtClean="0">
                <a:solidFill>
                  <a:schemeClr val="accent1"/>
                </a:solidFill>
              </a:rPr>
            </a:br>
            <a:r>
              <a:rPr lang="en-US" dirty="0" smtClean="0">
                <a:solidFill>
                  <a:schemeClr val="accent1"/>
                </a:solidFill>
              </a:rPr>
              <a:t>The </a:t>
            </a:r>
            <a:r>
              <a:rPr lang="en-US" dirty="0">
                <a:solidFill>
                  <a:schemeClr val="accent1"/>
                </a:solidFill>
              </a:rPr>
              <a:t>Youth Culture </a:t>
            </a:r>
          </a:p>
        </p:txBody>
      </p:sp>
      <p:sp>
        <p:nvSpPr>
          <p:cNvPr id="3" name="Content Placeholder 2"/>
          <p:cNvSpPr>
            <a:spLocks noGrp="1"/>
          </p:cNvSpPr>
          <p:nvPr>
            <p:ph idx="1"/>
          </p:nvPr>
        </p:nvSpPr>
        <p:spPr/>
        <p:txBody>
          <a:bodyPr/>
          <a:lstStyle/>
          <a:p>
            <a:r>
              <a:rPr lang="en-US" dirty="0"/>
              <a:t>Digital Natives </a:t>
            </a:r>
            <a:endParaRPr lang="en-US" dirty="0" smtClean="0"/>
          </a:p>
          <a:p>
            <a:pPr lvl="1"/>
            <a:r>
              <a:rPr lang="en-US" dirty="0"/>
              <a:t>Born Digital</a:t>
            </a:r>
          </a:p>
          <a:p>
            <a:pPr lvl="1"/>
            <a:r>
              <a:rPr lang="en-US" dirty="0" smtClean="0"/>
              <a:t>Generation Z</a:t>
            </a:r>
          </a:p>
          <a:p>
            <a:pPr lvl="1"/>
            <a:r>
              <a:rPr lang="en-US" dirty="0" smtClean="0"/>
              <a:t>The Net Generation</a:t>
            </a:r>
          </a:p>
          <a:p>
            <a:endParaRPr lang="en-US" dirty="0" smtClean="0"/>
          </a:p>
          <a:p>
            <a:r>
              <a:rPr lang="en-US" dirty="0" smtClean="0"/>
              <a:t>The Web now has these </a:t>
            </a:r>
            <a:r>
              <a:rPr lang="en-US" u="sng" dirty="0" smtClean="0"/>
              <a:t>new </a:t>
            </a:r>
            <a:r>
              <a:rPr lang="en-US" dirty="0" smtClean="0"/>
              <a:t>purposes</a:t>
            </a:r>
          </a:p>
          <a:p>
            <a:pPr lvl="1"/>
            <a:r>
              <a:rPr lang="en-US" dirty="0" smtClean="0"/>
              <a:t>Productivity</a:t>
            </a:r>
          </a:p>
          <a:p>
            <a:pPr lvl="1"/>
            <a:r>
              <a:rPr lang="en-US" dirty="0" smtClean="0"/>
              <a:t>Search</a:t>
            </a:r>
            <a:endParaRPr lang="en-US" dirty="0"/>
          </a:p>
          <a:p>
            <a:pPr lvl="1"/>
            <a:r>
              <a:rPr lang="en-US" dirty="0" smtClean="0"/>
              <a:t>Social</a:t>
            </a:r>
            <a:endParaRPr lang="en-US" dirty="0"/>
          </a:p>
          <a:p>
            <a:endParaRPr lang="en-US" dirty="0" smtClean="0"/>
          </a:p>
          <a:p>
            <a:r>
              <a:rPr lang="en-US" dirty="0" smtClean="0"/>
              <a:t>All are important, and serve to connect people with each other and with information</a:t>
            </a:r>
          </a:p>
          <a:p>
            <a:endParaRPr lang="en-US" dirty="0"/>
          </a:p>
        </p:txBody>
      </p:sp>
      <p:pic>
        <p:nvPicPr>
          <p:cNvPr id="3074" name="Picture 2" descr="http://1.bp.blogspot.com/-jw-8fTV4w1k/T1EJi5MaN7I/AAAAAAAAADc/hTvq5OpyJhE/s1600/digital_na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76054"/>
            <a:ext cx="2362200" cy="234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76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Moms &amp; Tiger Dads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40" t="26862" r="48495" b="15045"/>
          <a:stretch/>
        </p:blipFill>
        <p:spPr bwMode="auto">
          <a:xfrm>
            <a:off x="304800" y="1676400"/>
            <a:ext cx="3174274" cy="312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3" action="ppaction://hlinksldjump" highlightClick="1"/>
          </p:cNvPr>
          <p:cNvSpPr/>
          <p:nvPr/>
        </p:nvSpPr>
        <p:spPr>
          <a:xfrm>
            <a:off x="8610600" y="5791200"/>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img.gawkerassets.com/img/17irilqcn2etljpg/x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2375" t="-1185" r="11376" b="1"/>
          <a:stretch/>
        </p:blipFill>
        <p:spPr bwMode="auto">
          <a:xfrm>
            <a:off x="5486400" y="1219200"/>
            <a:ext cx="3337560" cy="24913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SOA5KS3ccddze2lo1FM9pTx6UAuMwmsYJxb8-VyYlIZQD_WL3I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14862"/>
            <a:ext cx="3038475" cy="30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89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Autofit/>
          </a:bodyPr>
          <a:lstStyle/>
          <a:p>
            <a:r>
              <a:rPr lang="en-US" sz="3200" dirty="0" smtClean="0"/>
              <a:t>Teenagers Go to Social Networking Sites for the Following Reasons: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t>Talk to friends, chatting, messaging, video chats</a:t>
            </a:r>
          </a:p>
          <a:p>
            <a:r>
              <a:rPr lang="en-US" dirty="0" smtClean="0"/>
              <a:t>Organization Announcements </a:t>
            </a:r>
          </a:p>
          <a:p>
            <a:pPr lvl="1"/>
            <a:r>
              <a:rPr lang="en-US" dirty="0"/>
              <a:t>Coordinate Volunteering</a:t>
            </a:r>
          </a:p>
          <a:p>
            <a:pPr lvl="1"/>
            <a:r>
              <a:rPr lang="en-US" dirty="0" smtClean="0"/>
              <a:t>Replace emails</a:t>
            </a:r>
          </a:p>
          <a:p>
            <a:pPr lvl="1"/>
            <a:r>
              <a:rPr lang="en-US" dirty="0" smtClean="0"/>
              <a:t>Create socials and events</a:t>
            </a:r>
          </a:p>
          <a:p>
            <a:r>
              <a:rPr lang="en-US" dirty="0" smtClean="0"/>
              <a:t>School homework helpline</a:t>
            </a:r>
          </a:p>
          <a:p>
            <a:pPr lvl="1"/>
            <a:r>
              <a:rPr lang="en-US" dirty="0" smtClean="0"/>
              <a:t>Miss class day</a:t>
            </a:r>
          </a:p>
          <a:p>
            <a:pPr lvl="1"/>
            <a:r>
              <a:rPr lang="en-US" dirty="0" smtClean="0"/>
              <a:t>Questions answered</a:t>
            </a:r>
          </a:p>
          <a:p>
            <a:pPr lvl="2"/>
            <a:r>
              <a:rPr lang="en-US" dirty="0" smtClean="0"/>
              <a:t>Teachers think they are cheating</a:t>
            </a:r>
          </a:p>
          <a:p>
            <a:pPr lvl="2"/>
            <a:r>
              <a:rPr lang="en-US" dirty="0" smtClean="0"/>
              <a:t>Teachers search for academic dishonesty</a:t>
            </a:r>
          </a:p>
          <a:p>
            <a:r>
              <a:rPr lang="en-US" dirty="0" smtClean="0"/>
              <a:t>Protests</a:t>
            </a:r>
          </a:p>
          <a:p>
            <a:r>
              <a:rPr lang="en-US" dirty="0" smtClean="0"/>
              <a:t>School Meme page </a:t>
            </a:r>
          </a:p>
          <a:p>
            <a:pPr lvl="1"/>
            <a:r>
              <a:rPr lang="en-US" dirty="0" smtClean="0"/>
              <a:t>Fun</a:t>
            </a:r>
          </a:p>
          <a:p>
            <a:pPr lvl="1"/>
            <a:r>
              <a:rPr lang="en-US" dirty="0" smtClean="0"/>
              <a:t>Satire</a:t>
            </a:r>
          </a:p>
          <a:p>
            <a:pPr lvl="1"/>
            <a:r>
              <a:rPr lang="en-US" dirty="0" smtClean="0"/>
              <a:t>Taken down by teachers due to misuses</a:t>
            </a:r>
          </a:p>
          <a:p>
            <a:r>
              <a:rPr lang="en-US" dirty="0" smtClean="0"/>
              <a:t>School compliment pages</a:t>
            </a:r>
          </a:p>
          <a:p>
            <a:pPr lvl="1"/>
            <a:r>
              <a:rPr lang="en-US" dirty="0" smtClean="0"/>
              <a:t>If you want to compliment somebody anonymously, tag</a:t>
            </a:r>
          </a:p>
          <a:p>
            <a:endParaRPr lang="en-US" dirty="0" smtClean="0"/>
          </a:p>
          <a:p>
            <a:endParaRPr lang="en-US" dirty="0" smtClean="0"/>
          </a:p>
          <a:p>
            <a:endParaRPr lang="en-US" dirty="0" smtClean="0"/>
          </a:p>
          <a:p>
            <a:pPr lvl="2"/>
            <a:endParaRPr lang="en-US" dirty="0" smtClean="0"/>
          </a:p>
          <a:p>
            <a:pPr lvl="1"/>
            <a:endParaRPr lang="en-US" dirty="0" smtClean="0"/>
          </a:p>
          <a:p>
            <a:endParaRPr lang="en-US" dirty="0"/>
          </a:p>
        </p:txBody>
      </p:sp>
      <p:pic>
        <p:nvPicPr>
          <p:cNvPr id="2052" name="Picture 4" descr="http://2damnfunny.com/wp-content/uploads/2012/12/Scumbag-Teacher-Meme-On-Speedy-L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166" y="4114800"/>
            <a:ext cx="2590800" cy="17726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olyvore.com/cgi/img-thing?.out=jpg&amp;size=l&amp;tid=43926797"/>
          <p:cNvPicPr>
            <a:picLocks noChangeAspect="1" noChangeArrowheads="1"/>
          </p:cNvPicPr>
          <p:nvPr/>
        </p:nvPicPr>
        <p:blipFill rotWithShape="1">
          <a:blip r:embed="rId3">
            <a:extLst>
              <a:ext uri="{28A0092B-C50C-407E-A947-70E740481C1C}">
                <a14:useLocalDpi xmlns:a14="http://schemas.microsoft.com/office/drawing/2010/main" val="0"/>
              </a:ext>
            </a:extLst>
          </a:blip>
          <a:srcRect l="-5154" t="18837" r="905" b="18837"/>
          <a:stretch/>
        </p:blipFill>
        <p:spPr bwMode="auto">
          <a:xfrm>
            <a:off x="5344886" y="2286000"/>
            <a:ext cx="2545516" cy="152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05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a:t>
            </a:r>
            <a:r>
              <a:rPr lang="en-US" b="1" dirty="0" smtClean="0"/>
              <a:t>Types </a:t>
            </a:r>
            <a:r>
              <a:rPr lang="en-US" b="1" dirty="0"/>
              <a:t>of </a:t>
            </a:r>
            <a:r>
              <a:rPr lang="en-US" b="1" dirty="0" smtClean="0"/>
              <a:t>Social Media</a:t>
            </a:r>
            <a:endParaRPr lang="en-US" dirty="0"/>
          </a:p>
        </p:txBody>
      </p:sp>
      <p:sp>
        <p:nvSpPr>
          <p:cNvPr id="3" name="Content Placeholder 2"/>
          <p:cNvSpPr>
            <a:spLocks noGrp="1"/>
          </p:cNvSpPr>
          <p:nvPr>
            <p:ph idx="1"/>
          </p:nvPr>
        </p:nvSpPr>
        <p:spPr/>
        <p:txBody>
          <a:bodyPr>
            <a:normAutofit/>
          </a:bodyPr>
          <a:lstStyle/>
          <a:p>
            <a:r>
              <a:rPr lang="en-US" b="1" dirty="0"/>
              <a:t>Social Networks - </a:t>
            </a:r>
            <a:r>
              <a:rPr lang="en-US" dirty="0"/>
              <a:t> Facebook and LinkedIn.</a:t>
            </a:r>
          </a:p>
          <a:p>
            <a:r>
              <a:rPr lang="en-US" b="1" dirty="0" smtClean="0"/>
              <a:t>Bookmarking Sites - </a:t>
            </a:r>
            <a:r>
              <a:rPr lang="en-US" dirty="0" smtClean="0"/>
              <a:t>  Delicious and </a:t>
            </a:r>
            <a:r>
              <a:rPr lang="en-US" dirty="0" err="1" smtClean="0"/>
              <a:t>StumbleUpon</a:t>
            </a:r>
            <a:r>
              <a:rPr lang="en-US" dirty="0" smtClean="0"/>
              <a:t>.</a:t>
            </a:r>
          </a:p>
          <a:p>
            <a:r>
              <a:rPr lang="en-US" b="1" dirty="0" smtClean="0"/>
              <a:t>Social </a:t>
            </a:r>
            <a:r>
              <a:rPr lang="en-US" b="1" dirty="0"/>
              <a:t>News </a:t>
            </a:r>
            <a:r>
              <a:rPr lang="en-US" b="1" dirty="0" smtClean="0"/>
              <a:t>- </a:t>
            </a:r>
            <a:r>
              <a:rPr lang="en-US" dirty="0"/>
              <a:t> </a:t>
            </a:r>
            <a:r>
              <a:rPr lang="en-US" dirty="0" err="1"/>
              <a:t>Digg</a:t>
            </a:r>
            <a:r>
              <a:rPr lang="en-US" dirty="0"/>
              <a:t> and </a:t>
            </a:r>
            <a:r>
              <a:rPr lang="en-US" dirty="0" err="1"/>
              <a:t>Reddit</a:t>
            </a:r>
            <a:r>
              <a:rPr lang="en-US" dirty="0"/>
              <a:t>.</a:t>
            </a:r>
          </a:p>
          <a:p>
            <a:r>
              <a:rPr lang="en-US" b="1" dirty="0"/>
              <a:t>Media Sharing - </a:t>
            </a:r>
            <a:r>
              <a:rPr lang="en-US" dirty="0"/>
              <a:t> YouTube and Flickr.</a:t>
            </a:r>
          </a:p>
          <a:p>
            <a:r>
              <a:rPr lang="en-US" b="1" dirty="0" err="1"/>
              <a:t>Microblogging</a:t>
            </a:r>
            <a:r>
              <a:rPr lang="en-US" b="1" dirty="0"/>
              <a:t> - </a:t>
            </a:r>
            <a:r>
              <a:rPr lang="en-US" dirty="0"/>
              <a:t> Twitter.</a:t>
            </a:r>
          </a:p>
          <a:p>
            <a:r>
              <a:rPr lang="en-US" b="1" dirty="0"/>
              <a:t>Blog Comments and Forums - </a:t>
            </a:r>
            <a:r>
              <a:rPr lang="en-US" dirty="0"/>
              <a:t> </a:t>
            </a:r>
            <a:r>
              <a:rPr lang="en-US" dirty="0" smtClean="0"/>
              <a:t>MANY.</a:t>
            </a:r>
            <a:endParaRPr lang="en-US" dirty="0"/>
          </a:p>
          <a:p>
            <a:endParaRPr lang="en-US" dirty="0"/>
          </a:p>
        </p:txBody>
      </p:sp>
      <p:sp>
        <p:nvSpPr>
          <p:cNvPr id="4" name="Action Button: Home 3">
            <a:hlinkClick r:id="rId2" action="ppaction://hlinksldjump" highlightClick="1"/>
          </p:cNvPr>
          <p:cNvSpPr/>
          <p:nvPr/>
        </p:nvSpPr>
        <p:spPr>
          <a:xfrm>
            <a:off x="7467600" y="5486400"/>
            <a:ext cx="4572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9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0"/>
          </a:xfrm>
        </p:spPr>
        <p:txBody>
          <a:bodyPr>
            <a:normAutofit/>
          </a:bodyPr>
          <a:lstStyle/>
          <a:p>
            <a:r>
              <a:rPr lang="zh-TW" altLang="en-US" dirty="0"/>
              <a:t>如果說一個人的社群世界是由橫軸和縱軸交織而成的虛擬空間</a:t>
            </a:r>
            <a:endParaRPr lang="en-US" dirty="0"/>
          </a:p>
        </p:txBody>
      </p:sp>
      <p:sp>
        <p:nvSpPr>
          <p:cNvPr id="3" name="Content Placeholder 2"/>
          <p:cNvSpPr>
            <a:spLocks noGrp="1"/>
          </p:cNvSpPr>
          <p:nvPr>
            <p:ph idx="1"/>
          </p:nvPr>
        </p:nvSpPr>
        <p:spPr>
          <a:xfrm>
            <a:off x="838200" y="2590800"/>
            <a:ext cx="7848600" cy="3886200"/>
          </a:xfrm>
        </p:spPr>
        <p:txBody>
          <a:bodyPr/>
          <a:lstStyle/>
          <a:p>
            <a:endParaRPr lang="en-US" altLang="ja-JP" dirty="0" smtClean="0"/>
          </a:p>
          <a:p>
            <a:r>
              <a:rPr lang="ja-JP" altLang="en-US" b="1" dirty="0" smtClean="0"/>
              <a:t>廣</a:t>
            </a:r>
            <a:r>
              <a:rPr lang="ja-JP" altLang="en-US" b="1" dirty="0"/>
              <a:t>泛社</a:t>
            </a:r>
            <a:r>
              <a:rPr lang="ja-JP" altLang="en-US" b="1" dirty="0" smtClean="0"/>
              <a:t>群</a:t>
            </a:r>
            <a:r>
              <a:rPr lang="zh-TW" altLang="en-US" b="1" dirty="0"/>
              <a:t>網</a:t>
            </a:r>
            <a:r>
              <a:rPr lang="zh-TW" altLang="en-US" b="1" dirty="0" smtClean="0"/>
              <a:t>站</a:t>
            </a:r>
            <a:r>
              <a:rPr lang="en-US" altLang="zh-TW" b="1" dirty="0" smtClean="0"/>
              <a:t>:</a:t>
            </a:r>
            <a:r>
              <a:rPr lang="zh-TW" altLang="en-US" b="1" dirty="0" smtClean="0"/>
              <a:t> </a:t>
            </a:r>
            <a:r>
              <a:rPr lang="en-US" altLang="zh-TW" b="1" dirty="0" smtClean="0"/>
              <a:t>Facebook</a:t>
            </a:r>
            <a:endParaRPr lang="en-US" altLang="ja-JP" b="1" dirty="0" smtClean="0"/>
          </a:p>
          <a:p>
            <a:r>
              <a:rPr lang="zh-TW" altLang="en-US" b="1" dirty="0" smtClean="0"/>
              <a:t>垂直社</a:t>
            </a:r>
            <a:r>
              <a:rPr lang="zh-TW" altLang="en-US" b="1" dirty="0"/>
              <a:t>群網</a:t>
            </a:r>
            <a:r>
              <a:rPr lang="zh-TW" altLang="en-US" b="1" dirty="0" smtClean="0"/>
              <a:t>站</a:t>
            </a:r>
            <a:r>
              <a:rPr lang="en-US" altLang="zh-TW" b="1" dirty="0" smtClean="0"/>
              <a:t>: </a:t>
            </a:r>
            <a:r>
              <a:rPr lang="en-US" b="1" dirty="0" err="1" smtClean="0"/>
              <a:t>FashionGuide</a:t>
            </a:r>
            <a:r>
              <a:rPr lang="en-US" b="1" dirty="0"/>
              <a:t>, </a:t>
            </a:r>
            <a:r>
              <a:rPr lang="en-US" b="1" dirty="0" err="1" smtClean="0"/>
              <a:t>BabyHome</a:t>
            </a:r>
            <a:r>
              <a:rPr lang="en-US" b="1" dirty="0" smtClean="0"/>
              <a:t>, </a:t>
            </a:r>
            <a:r>
              <a:rPr lang="ja-JP" altLang="en-US" b="1" dirty="0"/>
              <a:t>愛情公</a:t>
            </a:r>
            <a:r>
              <a:rPr lang="ja-JP" altLang="en-US" b="1" dirty="0" smtClean="0"/>
              <a:t>寓</a:t>
            </a:r>
            <a:r>
              <a:rPr lang="en-US" altLang="ja-JP" b="1" dirty="0" smtClean="0"/>
              <a:t>, </a:t>
            </a:r>
            <a:r>
              <a:rPr lang="en-US" b="1" dirty="0" err="1" smtClean="0"/>
              <a:t>iCook</a:t>
            </a:r>
            <a:endParaRPr lang="en-US" b="1" dirty="0" smtClean="0"/>
          </a:p>
          <a:p>
            <a:endParaRPr lang="en-US" dirty="0"/>
          </a:p>
          <a:p>
            <a:endParaRPr lang="en-US" dirty="0"/>
          </a:p>
        </p:txBody>
      </p:sp>
      <p:pic>
        <p:nvPicPr>
          <p:cNvPr id="2050" name="Picture 2" descr="https://encrypted-tbn3.gstatic.com/images?q=tbn:ANd9GcTd5_QNFncwQYMi2Y2L8CEKfFe_OwEWNO9jSGguG2o9RJu2fP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848" y="4053840"/>
            <a:ext cx="2984501"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14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3200" dirty="0"/>
              <a:t>卡卡洛普 </a:t>
            </a:r>
            <a:r>
              <a:rPr lang="en-US" altLang="zh-TW" sz="3200" dirty="0" err="1"/>
              <a:t>Gamme</a:t>
            </a:r>
            <a:r>
              <a:rPr lang="en-US" altLang="zh-TW" sz="3200" dirty="0"/>
              <a:t> | </a:t>
            </a:r>
            <a:r>
              <a:rPr lang="zh-TW" altLang="en-US" sz="3200" dirty="0"/>
              <a:t>宅是一種態度，宅是一種平常，宅</a:t>
            </a:r>
            <a:r>
              <a:rPr lang="en-US" altLang="zh-TW" sz="3200" dirty="0"/>
              <a:t>.......</a:t>
            </a:r>
            <a:r>
              <a:rPr lang="zh-TW" altLang="en-US" sz="3200" dirty="0"/>
              <a:t>無所不在</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821706" cy="488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10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249362"/>
          </a:xfrm>
        </p:spPr>
        <p:txBody>
          <a:bodyPr>
            <a:normAutofit/>
          </a:bodyPr>
          <a:lstStyle/>
          <a:p>
            <a:r>
              <a:rPr lang="en-US" dirty="0" smtClean="0"/>
              <a:t>Blended Learning </a:t>
            </a:r>
            <a:r>
              <a:rPr lang="ja-JP" altLang="en-US" b="1" dirty="0"/>
              <a:t>混合学</a:t>
            </a:r>
            <a:r>
              <a:rPr lang="ja-JP" altLang="en-US" b="1" dirty="0" smtClean="0"/>
              <a:t>习</a:t>
            </a:r>
            <a:endParaRPr lang="en-US" dirty="0"/>
          </a:p>
        </p:txBody>
      </p:sp>
      <p:sp>
        <p:nvSpPr>
          <p:cNvPr id="3" name="Content Placeholder 2"/>
          <p:cNvSpPr>
            <a:spLocks noGrp="1"/>
          </p:cNvSpPr>
          <p:nvPr>
            <p:ph idx="1"/>
          </p:nvPr>
        </p:nvSpPr>
        <p:spPr/>
        <p:txBody>
          <a:bodyPr>
            <a:normAutofit/>
          </a:bodyPr>
          <a:lstStyle/>
          <a:p>
            <a:r>
              <a:rPr lang="en-US" dirty="0" smtClean="0"/>
              <a:t>Blended Learning </a:t>
            </a:r>
          </a:p>
          <a:p>
            <a:pPr lvl="1"/>
            <a:r>
              <a:rPr lang="en-US" dirty="0" smtClean="0"/>
              <a:t>Curtis Bonk</a:t>
            </a:r>
          </a:p>
          <a:p>
            <a:endParaRPr lang="en-US" dirty="0"/>
          </a:p>
          <a:p>
            <a:endParaRPr lang="en-US" dirty="0" smtClean="0"/>
          </a:p>
          <a:p>
            <a:endParaRPr lang="en-US" dirty="0" smtClean="0"/>
          </a:p>
          <a:p>
            <a:endParaRPr lang="en-US" dirty="0" smtClean="0"/>
          </a:p>
          <a:p>
            <a:r>
              <a:rPr lang="en-US" dirty="0" smtClean="0"/>
              <a:t>Blended </a:t>
            </a:r>
            <a:r>
              <a:rPr lang="en-US" dirty="0"/>
              <a:t>learning is the combining of aspects of online and face - to - face instruction , synchronous and asynchronous modes of instructions and </a:t>
            </a:r>
            <a:r>
              <a:rPr lang="en-US" dirty="0" smtClean="0"/>
              <a:t>support</a:t>
            </a:r>
          </a:p>
          <a:p>
            <a:pPr lvl="1"/>
            <a:r>
              <a:rPr lang="en-US" dirty="0" smtClean="0"/>
              <a:t>“</a:t>
            </a:r>
            <a:r>
              <a:rPr lang="ja-JP" altLang="en-US" b="1" dirty="0"/>
              <a:t>混合</a:t>
            </a:r>
            <a:r>
              <a:rPr lang="ja-JP" altLang="en-US" dirty="0" smtClean="0"/>
              <a:t>学</a:t>
            </a:r>
            <a:r>
              <a:rPr lang="ja-JP" altLang="en-US" dirty="0"/>
              <a:t>习”将在线教学和面对面教学相结合，同步与异步教学与支持相结合。 </a:t>
            </a:r>
          </a:p>
          <a:p>
            <a:endParaRPr lang="en-US" dirty="0"/>
          </a:p>
        </p:txBody>
      </p:sp>
      <p:pic>
        <p:nvPicPr>
          <p:cNvPr id="1026" name="Picture 2" descr="https://encrypted-tbn1.gstatic.com/images?q=tbn:ANd9GcQ7NLDZ85dVH8nyUG6CRjRhew-zQ0wFe-eMGzPJAeFUmUkxAV2D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971925" cy="264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78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Blended Learning </a:t>
            </a:r>
            <a:r>
              <a:rPr lang="ja-JP" altLang="en-US" b="1" dirty="0"/>
              <a:t>混合学习</a:t>
            </a:r>
            <a:endParaRPr lang="en-US" dirty="0"/>
          </a:p>
        </p:txBody>
      </p:sp>
      <p:sp>
        <p:nvSpPr>
          <p:cNvPr id="3" name="Content Placeholder 2"/>
          <p:cNvSpPr>
            <a:spLocks noGrp="1"/>
          </p:cNvSpPr>
          <p:nvPr>
            <p:ph idx="1"/>
          </p:nvPr>
        </p:nvSpPr>
        <p:spPr/>
        <p:txBody>
          <a:bodyPr/>
          <a:lstStyle/>
          <a:p>
            <a:r>
              <a:rPr lang="en-US" b="1" i="1" dirty="0" smtClean="0"/>
              <a:t>Rotation</a:t>
            </a:r>
          </a:p>
          <a:p>
            <a:r>
              <a:rPr lang="en-US" b="1" i="1" dirty="0" smtClean="0"/>
              <a:t>Self-Blend</a:t>
            </a:r>
          </a:p>
          <a:p>
            <a:r>
              <a:rPr lang="en-US" b="1" i="1" dirty="0"/>
              <a:t>Enriched Virtual Model </a:t>
            </a:r>
            <a:endParaRPr lang="en-US" b="1" i="1" dirty="0" smtClean="0"/>
          </a:p>
          <a:p>
            <a:pPr lvl="1"/>
            <a:r>
              <a:rPr lang="en-US" dirty="0" smtClean="0"/>
              <a:t>Within </a:t>
            </a:r>
            <a:r>
              <a:rPr lang="en-US" dirty="0"/>
              <a:t>each course, students divide their time between attending a brick-and-mortar campus and learning remotely using online delivery </a:t>
            </a:r>
            <a:r>
              <a:rPr lang="en-US" dirty="0" smtClean="0"/>
              <a:t>of</a:t>
            </a:r>
          </a:p>
          <a:p>
            <a:pPr lvl="1"/>
            <a:endParaRPr lang="en-US" dirty="0" smtClean="0"/>
          </a:p>
          <a:p>
            <a:endParaRPr lang="en-US" dirty="0"/>
          </a:p>
          <a:p>
            <a:pPr lvl="1"/>
            <a:endParaRPr lang="en-US" dirty="0" smtClean="0"/>
          </a:p>
          <a:p>
            <a:pPr marL="274320" lvl="1" indent="0">
              <a:buNone/>
            </a:pPr>
            <a:r>
              <a:rPr lang="en-US" dirty="0">
                <a:hlinkClick r:id="rId2"/>
              </a:rPr>
              <a:t>http://ilearnproject.com/online-learning/four-models-of-blended-learning/ content and </a:t>
            </a:r>
            <a:r>
              <a:rPr lang="en-US" dirty="0" smtClean="0">
                <a:hlinkClick r:id="rId2"/>
              </a:rPr>
              <a:t>instruction</a:t>
            </a:r>
            <a:endParaRPr lang="en-US" dirty="0" smtClean="0"/>
          </a:p>
          <a:p>
            <a:pPr marL="274320" lvl="1" indent="0">
              <a:buNone/>
            </a:pPr>
            <a:endParaRPr lang="en-US" dirty="0" smtClean="0"/>
          </a:p>
          <a:p>
            <a:pPr lvl="1"/>
            <a:endParaRPr lang="en-US" dirty="0"/>
          </a:p>
        </p:txBody>
      </p:sp>
    </p:spTree>
    <p:extLst>
      <p:ext uri="{BB962C8B-B14F-4D97-AF65-F5344CB8AC3E}">
        <p14:creationId xmlns:p14="http://schemas.microsoft.com/office/powerpoint/2010/main" val="149713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54" t="14769" r="37019" b="17077"/>
          <a:stretch/>
        </p:blipFill>
        <p:spPr bwMode="auto">
          <a:xfrm>
            <a:off x="750276" y="1125415"/>
            <a:ext cx="6928339" cy="519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6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Technology Major Timeline</a:t>
            </a:r>
            <a:endParaRPr lang="en-US" dirty="0"/>
          </a:p>
        </p:txBody>
      </p:sp>
      <p:sp>
        <p:nvSpPr>
          <p:cNvPr id="3" name="Content Placeholder 2"/>
          <p:cNvSpPr>
            <a:spLocks noGrp="1"/>
          </p:cNvSpPr>
          <p:nvPr>
            <p:ph idx="1"/>
          </p:nvPr>
        </p:nvSpPr>
        <p:spPr/>
        <p:txBody>
          <a:bodyPr/>
          <a:lstStyle/>
          <a:p>
            <a:r>
              <a:rPr lang="en-US" dirty="0" smtClean="0"/>
              <a:t>1985 The future is multimedia</a:t>
            </a:r>
          </a:p>
          <a:p>
            <a:r>
              <a:rPr lang="en-US" dirty="0" smtClean="0"/>
              <a:t>1995 The future is the Web</a:t>
            </a:r>
          </a:p>
          <a:p>
            <a:r>
              <a:rPr lang="en-US" dirty="0" smtClean="0"/>
              <a:t>2005 </a:t>
            </a:r>
            <a:r>
              <a:rPr lang="en-US" dirty="0"/>
              <a:t>The future is </a:t>
            </a:r>
            <a:r>
              <a:rPr lang="en-US" dirty="0" smtClean="0"/>
              <a:t>tablets</a:t>
            </a:r>
          </a:p>
          <a:p>
            <a:r>
              <a:rPr lang="en-US" dirty="0" smtClean="0"/>
              <a:t>2015 The future is smart mobile</a:t>
            </a:r>
            <a:endParaRPr lang="en-US" dirty="0"/>
          </a:p>
        </p:txBody>
      </p:sp>
    </p:spTree>
    <p:extLst>
      <p:ext uri="{BB962C8B-B14F-4D97-AF65-F5344CB8AC3E}">
        <p14:creationId xmlns:p14="http://schemas.microsoft.com/office/powerpoint/2010/main" val="255623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Hybrid Courses</a:t>
            </a:r>
            <a:r>
              <a:rPr lang="zh-CN" altLang="en-US" dirty="0">
                <a:solidFill>
                  <a:srgbClr val="FF0000"/>
                </a:solidFill>
              </a:rPr>
              <a:t>混合</a:t>
            </a:r>
            <a:r>
              <a:rPr lang="zh-CN" altLang="en-US" b="1" dirty="0">
                <a:solidFill>
                  <a:srgbClr val="FF0000"/>
                </a:solidFill>
              </a:rPr>
              <a:t>课程</a:t>
            </a:r>
            <a:endParaRPr lang="en-US" b="1" dirty="0">
              <a:solidFill>
                <a:srgbClr val="FF0000"/>
              </a:solidFill>
            </a:endParaRPr>
          </a:p>
        </p:txBody>
      </p:sp>
      <p:sp>
        <p:nvSpPr>
          <p:cNvPr id="3" name="Content Placeholder 2"/>
          <p:cNvSpPr>
            <a:spLocks noGrp="1"/>
          </p:cNvSpPr>
          <p:nvPr>
            <p:ph idx="1"/>
          </p:nvPr>
        </p:nvSpPr>
        <p:spPr>
          <a:xfrm>
            <a:off x="990600" y="1600200"/>
            <a:ext cx="7543800" cy="4876800"/>
          </a:xfrm>
        </p:spPr>
        <p:txBody>
          <a:bodyPr/>
          <a:lstStyle/>
          <a:p>
            <a:r>
              <a:rPr lang="en-US" dirty="0" smtClean="0"/>
              <a:t>20%? </a:t>
            </a:r>
          </a:p>
          <a:p>
            <a:r>
              <a:rPr lang="en-US" dirty="0" smtClean="0"/>
              <a:t>49%?+51%  </a:t>
            </a:r>
            <a:r>
              <a:rPr lang="en-US" dirty="0"/>
              <a:t>?</a:t>
            </a:r>
            <a:endParaRPr lang="en-US" dirty="0" smtClean="0"/>
          </a:p>
          <a:p>
            <a:r>
              <a:rPr lang="en-US" dirty="0" smtClean="0"/>
              <a:t>80%?</a:t>
            </a:r>
          </a:p>
          <a:p>
            <a:endParaRPr lang="en-US" dirty="0" smtClean="0"/>
          </a:p>
          <a:p>
            <a:endParaRPr lang="en-US" dirty="0"/>
          </a:p>
          <a:p>
            <a:r>
              <a:rPr lang="en-US" dirty="0" smtClean="0"/>
              <a:t>Online Presence of </a:t>
            </a:r>
            <a:r>
              <a:rPr lang="en-US" dirty="0"/>
              <a:t>A</a:t>
            </a:r>
            <a:r>
              <a:rPr lang="en-US" dirty="0" smtClean="0"/>
              <a:t>ll Courses</a:t>
            </a:r>
            <a:endParaRPr lang="en-US" dirty="0"/>
          </a:p>
          <a:p>
            <a:pPr lvl="1"/>
            <a:r>
              <a:rPr lang="en-US" dirty="0" smtClean="0"/>
              <a:t>Course enrichment</a:t>
            </a:r>
          </a:p>
          <a:p>
            <a:pPr lvl="1"/>
            <a:r>
              <a:rPr lang="en-US" dirty="0" smtClean="0"/>
              <a:t>Campus space</a:t>
            </a:r>
          </a:p>
          <a:p>
            <a:pPr lvl="1"/>
            <a:r>
              <a:rPr lang="en-US" dirty="0" smtClean="0"/>
              <a:t>Convenience</a:t>
            </a:r>
          </a:p>
          <a:p>
            <a:pPr lvl="1"/>
            <a:r>
              <a:rPr lang="en-US" dirty="0" smtClean="0"/>
              <a:t>Institute sustainability</a:t>
            </a:r>
          </a:p>
          <a:p>
            <a:endParaRPr lang="en-US" dirty="0"/>
          </a:p>
        </p:txBody>
      </p:sp>
    </p:spTree>
    <p:extLst>
      <p:ext uri="{BB962C8B-B14F-4D97-AF65-F5344CB8AC3E}">
        <p14:creationId xmlns:p14="http://schemas.microsoft.com/office/powerpoint/2010/main" val="95412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Learning </a:t>
            </a:r>
            <a:r>
              <a:rPr lang="ja-JP" altLang="en-US" b="1" dirty="0"/>
              <a:t>泛在学习</a:t>
            </a:r>
            <a:endParaRPr lang="en-US" dirty="0"/>
          </a:p>
        </p:txBody>
      </p:sp>
      <p:sp>
        <p:nvSpPr>
          <p:cNvPr id="3" name="Content Placeholder 2"/>
          <p:cNvSpPr>
            <a:spLocks noGrp="1"/>
          </p:cNvSpPr>
          <p:nvPr>
            <p:ph idx="1"/>
          </p:nvPr>
        </p:nvSpPr>
        <p:spPr/>
        <p:txBody>
          <a:bodyPr/>
          <a:lstStyle/>
          <a:p>
            <a:r>
              <a:rPr lang="en-US" dirty="0" smtClean="0"/>
              <a:t>Or </a:t>
            </a:r>
            <a:r>
              <a:rPr lang="en-US" dirty="0" err="1" smtClean="0"/>
              <a:t>uLearning</a:t>
            </a:r>
            <a:endParaRPr lang="en-US" dirty="0" smtClean="0"/>
          </a:p>
          <a:p>
            <a:r>
              <a:rPr lang="en-US" dirty="0"/>
              <a:t>The word </a:t>
            </a:r>
            <a:r>
              <a:rPr lang="en-US" i="1" u="sng" dirty="0"/>
              <a:t>ubiquitous</a:t>
            </a:r>
            <a:r>
              <a:rPr lang="en-US" dirty="0"/>
              <a:t> means constant, ever-present, and ongoing. </a:t>
            </a:r>
            <a:endParaRPr lang="en-US" dirty="0" smtClean="0"/>
          </a:p>
          <a:p>
            <a:r>
              <a:rPr lang="en-US" dirty="0" smtClean="0"/>
              <a:t>Equivalent </a:t>
            </a:r>
            <a:r>
              <a:rPr lang="en-US" dirty="0"/>
              <a:t>to </a:t>
            </a:r>
            <a:r>
              <a:rPr lang="en-US" u="sng" dirty="0" smtClean="0"/>
              <a:t>mobile learning</a:t>
            </a:r>
          </a:p>
          <a:p>
            <a:r>
              <a:rPr lang="en-US" dirty="0" smtClean="0"/>
              <a:t>Learning can take place at </a:t>
            </a:r>
            <a:r>
              <a:rPr lang="en-US" u="sng" dirty="0" smtClean="0"/>
              <a:t>any time, at any place</a:t>
            </a:r>
          </a:p>
          <a:p>
            <a:r>
              <a:rPr lang="en-US" dirty="0"/>
              <a:t>Education is happening all around the student but the student may not even be conscious of the learning process</a:t>
            </a:r>
            <a:r>
              <a:rPr lang="en-US" dirty="0" smtClean="0"/>
              <a:t>.</a:t>
            </a:r>
          </a:p>
          <a:p>
            <a:r>
              <a:rPr lang="en-US" dirty="0" smtClean="0"/>
              <a:t>Shifts </a:t>
            </a:r>
            <a:r>
              <a:rPr lang="en-US" dirty="0"/>
              <a:t>the classroom from a traditional to non-traditional context.</a:t>
            </a:r>
            <a:endParaRPr lang="en-US" dirty="0" smtClean="0"/>
          </a:p>
          <a:p>
            <a:endParaRPr lang="en-US" dirty="0"/>
          </a:p>
        </p:txBody>
      </p:sp>
      <p:pic>
        <p:nvPicPr>
          <p:cNvPr id="3074" name="Picture 2" descr="https://encrypted-tbn0.gstatic.com/images?q=tbn:ANd9GcSoXt3kyXYr7M8yNEQEhj7orHUnvIdDwjue2BLTrDvJsIw8_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7240"/>
            <a:ext cx="2371725" cy="14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8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Flipped </a:t>
            </a:r>
            <a:r>
              <a:rPr lang="en-US" dirty="0" smtClean="0">
                <a:solidFill>
                  <a:srgbClr val="FF0000"/>
                </a:solidFill>
              </a:rPr>
              <a:t>classroom</a:t>
            </a:r>
            <a:r>
              <a:rPr lang="zh-TW" altLang="en-US" dirty="0"/>
              <a:t>反向課堂</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zh-TW" altLang="en-US" dirty="0"/>
              <a:t>尚在發展初期、仍處於實驗階</a:t>
            </a:r>
            <a:r>
              <a:rPr lang="zh-TW" altLang="en-US" dirty="0" smtClean="0"/>
              <a:t>段</a:t>
            </a:r>
            <a:endParaRPr lang="en-US" altLang="zh-TW" dirty="0" smtClean="0"/>
          </a:p>
          <a:p>
            <a:r>
              <a:rPr lang="en-US" altLang="zh-TW" dirty="0"/>
              <a:t>Flipped</a:t>
            </a:r>
            <a:r>
              <a:rPr lang="zh-TW" altLang="en-US" dirty="0"/>
              <a:t>帶有輕翻、翻轉</a:t>
            </a:r>
            <a:r>
              <a:rPr lang="zh-TW" altLang="en-US" dirty="0" smtClean="0"/>
              <a:t>之意</a:t>
            </a:r>
            <a:endParaRPr lang="en-US" altLang="zh-TW" dirty="0" smtClean="0"/>
          </a:p>
          <a:p>
            <a:r>
              <a:rPr lang="en-US" altLang="zh-TW" dirty="0" smtClean="0"/>
              <a:t>Flipped </a:t>
            </a:r>
            <a:r>
              <a:rPr lang="en-US" altLang="zh-TW" dirty="0"/>
              <a:t>classroom</a:t>
            </a:r>
            <a:r>
              <a:rPr lang="zh-TW" altLang="en-US" dirty="0"/>
              <a:t>可解釋為反向課堂，核心概念為主動學習、學生參與、混成式課程設計、以及博客</a:t>
            </a:r>
            <a:r>
              <a:rPr lang="en-US" altLang="zh-TW" dirty="0"/>
              <a:t>(Podcasting)</a:t>
            </a:r>
            <a:r>
              <a:rPr lang="zh-TW" altLang="en-US" dirty="0"/>
              <a:t>課</a:t>
            </a:r>
            <a:r>
              <a:rPr lang="zh-TW" altLang="en-US" dirty="0" smtClean="0"/>
              <a:t>堂</a:t>
            </a:r>
            <a:endParaRPr lang="en-US" altLang="zh-TW" dirty="0" smtClean="0"/>
          </a:p>
          <a:p>
            <a:r>
              <a:rPr lang="ja-JP" altLang="en-US" dirty="0"/>
              <a:t>和 </a:t>
            </a:r>
            <a:r>
              <a:rPr lang="en-US" dirty="0" smtClean="0"/>
              <a:t>Khan </a:t>
            </a:r>
            <a:r>
              <a:rPr lang="en-US" dirty="0"/>
              <a:t>Academy</a:t>
            </a:r>
            <a:r>
              <a:rPr lang="ja-JP" altLang="en-US" dirty="0"/>
              <a:t>單純只提供線上教學影片不</a:t>
            </a:r>
            <a:r>
              <a:rPr lang="ja-JP" altLang="en-US" dirty="0" smtClean="0"/>
              <a:t>同</a:t>
            </a:r>
            <a:endParaRPr lang="en-US" altLang="ja-JP" dirty="0" smtClean="0"/>
          </a:p>
          <a:p>
            <a:r>
              <a:rPr lang="en-US" dirty="0"/>
              <a:t>Jon </a:t>
            </a:r>
            <a:r>
              <a:rPr lang="en-US" dirty="0" smtClean="0"/>
              <a:t>Bergmann</a:t>
            </a:r>
            <a:r>
              <a:rPr lang="ja-JP" altLang="en-US" dirty="0"/>
              <a:t> </a:t>
            </a:r>
            <a:r>
              <a:rPr lang="en-US" altLang="ja-JP" dirty="0" smtClean="0"/>
              <a:t>&amp; </a:t>
            </a:r>
            <a:r>
              <a:rPr lang="en-US" dirty="0" smtClean="0"/>
              <a:t>Aaron </a:t>
            </a:r>
            <a:r>
              <a:rPr lang="en-US" dirty="0" err="1" smtClean="0"/>
              <a:t>Sams</a:t>
            </a:r>
            <a:endParaRPr lang="en-US" dirty="0" smtClean="0"/>
          </a:p>
          <a:p>
            <a:r>
              <a:rPr lang="zh-TW" altLang="en-US" dirty="0"/>
              <a:t>「反向」意指打破過去學生課堂上聽講、下課後自行做練習活動之型</a:t>
            </a:r>
            <a:r>
              <a:rPr lang="zh-TW" altLang="en-US" dirty="0" smtClean="0"/>
              <a:t>式</a:t>
            </a:r>
            <a:endParaRPr lang="en-US" altLang="zh-TW" dirty="0" smtClean="0"/>
          </a:p>
          <a:p>
            <a:endParaRPr lang="en-US" dirty="0"/>
          </a:p>
        </p:txBody>
      </p:sp>
      <p:pic>
        <p:nvPicPr>
          <p:cNvPr id="2050" name="Picture 2" descr="http://www.elq.org.tw/upload/info3_pic2/ki9q2wnm20120308172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2920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2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Flipped Classroom</a:t>
            </a:r>
          </a:p>
        </p:txBody>
      </p:sp>
      <p:sp>
        <p:nvSpPr>
          <p:cNvPr id="3" name="Content Placeholder 2"/>
          <p:cNvSpPr>
            <a:spLocks noGrp="1"/>
          </p:cNvSpPr>
          <p:nvPr>
            <p:ph idx="1"/>
          </p:nvPr>
        </p:nvSpPr>
        <p:spPr/>
        <p:txBody>
          <a:bodyPr/>
          <a:lstStyle/>
          <a:p>
            <a:r>
              <a:rPr lang="en-US" dirty="0" smtClean="0"/>
              <a:t>Students rotate </a:t>
            </a:r>
            <a:r>
              <a:rPr lang="en-US" dirty="0"/>
              <a:t>on a fixed schedule between face-to-face teacher-guided </a:t>
            </a:r>
            <a:r>
              <a:rPr lang="en-US" dirty="0" smtClean="0"/>
              <a:t>projects </a:t>
            </a:r>
            <a:r>
              <a:rPr lang="en-US" dirty="0"/>
              <a:t>on campus during the standard school day and online delivery of content and instruction of </a:t>
            </a:r>
            <a:r>
              <a:rPr lang="en-US" dirty="0" smtClean="0"/>
              <a:t>the subject </a:t>
            </a:r>
            <a:r>
              <a:rPr lang="en-US" dirty="0"/>
              <a:t>from </a:t>
            </a:r>
            <a:r>
              <a:rPr lang="en-US" dirty="0" smtClean="0"/>
              <a:t>home </a:t>
            </a:r>
            <a:r>
              <a:rPr lang="en-US" dirty="0"/>
              <a:t>after school. </a:t>
            </a:r>
            <a:endParaRPr lang="en-US" dirty="0" smtClean="0"/>
          </a:p>
          <a:p>
            <a:r>
              <a:rPr lang="en-US" dirty="0" smtClean="0"/>
              <a:t>The </a:t>
            </a:r>
            <a:r>
              <a:rPr lang="en-US" dirty="0"/>
              <a:t>primary delivery of content and instruction is online, which differentiates a Flipped Classroom from students who are merely doing homework practice online at night. </a:t>
            </a:r>
          </a:p>
        </p:txBody>
      </p:sp>
    </p:spTree>
    <p:extLst>
      <p:ext uri="{BB962C8B-B14F-4D97-AF65-F5344CB8AC3E}">
        <p14:creationId xmlns:p14="http://schemas.microsoft.com/office/powerpoint/2010/main" val="201345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Flipped </a:t>
            </a:r>
            <a:r>
              <a:rPr lang="en-US" dirty="0" smtClean="0">
                <a:solidFill>
                  <a:srgbClr val="FF0000"/>
                </a:solidFill>
              </a:rPr>
              <a:t>classroom</a:t>
            </a:r>
            <a:r>
              <a:rPr lang="zh-TW" altLang="en-US" dirty="0"/>
              <a:t>反向課堂</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zh-TW" altLang="en-US" dirty="0" smtClean="0"/>
              <a:t>有效結合新興科技便利性，讓學生於課堂前利用電腦、平版電腦、智慧型手機等載具，瀏覽教師自行錄製或指定現有且與課程內容相關的多個短篇幅線上影片。影片中可適切加入謎題以即時幫助學生自我檢測吸收度，且若有不解之處，也可再次觀看影片重複學習</a:t>
            </a:r>
            <a:endParaRPr lang="en-US" altLang="zh-TW" dirty="0" smtClean="0"/>
          </a:p>
          <a:p>
            <a:endParaRPr lang="en-US" altLang="zh-TW" dirty="0"/>
          </a:p>
          <a:p>
            <a:r>
              <a:rPr lang="en-US" altLang="zh-TW" sz="1600" dirty="0"/>
              <a:t>http://www.elq.org.tw/notes_detail.php?info3_id=55</a:t>
            </a:r>
            <a:endParaRPr lang="en-US" altLang="zh-TW" sz="1600" dirty="0" smtClean="0"/>
          </a:p>
          <a:p>
            <a:endParaRPr lang="en-US" dirty="0"/>
          </a:p>
        </p:txBody>
      </p:sp>
      <p:pic>
        <p:nvPicPr>
          <p:cNvPr id="1026" name="Picture 2" descr="圖說：Flipped classroom簡易概念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8575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5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TPACK</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95400"/>
            <a:ext cx="4651017" cy="46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344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Mishra &amp; Koehler</a:t>
            </a:r>
            <a:endParaRPr lang="en-US" dirty="0"/>
          </a:p>
        </p:txBody>
      </p:sp>
      <p:sp>
        <p:nvSpPr>
          <p:cNvPr id="3" name="Content Placeholder 2"/>
          <p:cNvSpPr>
            <a:spLocks noGrp="1"/>
          </p:cNvSpPr>
          <p:nvPr>
            <p:ph idx="1"/>
          </p:nvPr>
        </p:nvSpPr>
        <p:spPr/>
        <p:txBody>
          <a:bodyPr>
            <a:normAutofit/>
          </a:bodyPr>
          <a:lstStyle/>
          <a:p>
            <a:r>
              <a:rPr lang="en-US" dirty="0" smtClean="0"/>
              <a:t>Mishra &amp; Koehler (2006). Technological pedagogical content knowledge: A framework for teacher knowledge. </a:t>
            </a:r>
            <a:r>
              <a:rPr lang="en-US" i="1" dirty="0" smtClean="0"/>
              <a:t>Teachers College Record, 108</a:t>
            </a:r>
            <a:r>
              <a:rPr lang="en-US" dirty="0" smtClean="0"/>
              <a:t>(6), 1017-1054</a:t>
            </a:r>
          </a:p>
          <a:p>
            <a:pPr lvl="1"/>
            <a:r>
              <a:rPr lang="en-US" dirty="0" smtClean="0"/>
              <a:t>Pedagogical Content Knowledge (PCK) </a:t>
            </a:r>
          </a:p>
          <a:p>
            <a:pPr lvl="1"/>
            <a:r>
              <a:rPr lang="en-US" dirty="0" smtClean="0"/>
              <a:t>Technological Content Knowledge (TCK) </a:t>
            </a:r>
          </a:p>
          <a:p>
            <a:pPr lvl="1"/>
            <a:r>
              <a:rPr lang="en-US" dirty="0" smtClean="0"/>
              <a:t>Technological Pedagogical Knowledge (TPK)</a:t>
            </a:r>
          </a:p>
          <a:p>
            <a:r>
              <a:rPr lang="en-US" dirty="0" smtClean="0"/>
              <a:t>The intersection of all three circles, Technological Pedagogical Content Knowledge (TPACK)</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3124199"/>
            <a:ext cx="1679217" cy="169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31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TPACK</a:t>
            </a:r>
            <a:endParaRPr lang="en-US" dirty="0"/>
          </a:p>
        </p:txBody>
      </p:sp>
      <p:sp>
        <p:nvSpPr>
          <p:cNvPr id="3" name="Content Placeholder 2"/>
          <p:cNvSpPr>
            <a:spLocks noGrp="1"/>
          </p:cNvSpPr>
          <p:nvPr>
            <p:ph idx="1"/>
          </p:nvPr>
        </p:nvSpPr>
        <p:spPr/>
        <p:txBody>
          <a:bodyPr/>
          <a:lstStyle/>
          <a:p>
            <a:r>
              <a:rPr lang="en-US" dirty="0" smtClean="0"/>
              <a:t>A framework that identifies the knowledge teachers need to teach effectively with technology.</a:t>
            </a:r>
          </a:p>
          <a:p>
            <a:r>
              <a:rPr lang="en-US" dirty="0" smtClean="0"/>
              <a:t>The TPACK framework extends Shulman’s idea of Pedagogical Content Knowledge.</a:t>
            </a:r>
            <a:endParaRPr lang="en-US" dirty="0"/>
          </a:p>
        </p:txBody>
      </p:sp>
    </p:spTree>
    <p:extLst>
      <p:ext uri="{BB962C8B-B14F-4D97-AF65-F5344CB8AC3E}">
        <p14:creationId xmlns:p14="http://schemas.microsoft.com/office/powerpoint/2010/main" val="2234806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TPACK</a:t>
            </a:r>
            <a:endParaRPr lang="en-US" dirty="0"/>
          </a:p>
        </p:txBody>
      </p:sp>
      <p:sp>
        <p:nvSpPr>
          <p:cNvPr id="3" name="Content Placeholder 2"/>
          <p:cNvSpPr>
            <a:spLocks noGrp="1"/>
          </p:cNvSpPr>
          <p:nvPr>
            <p:ph idx="1"/>
          </p:nvPr>
        </p:nvSpPr>
        <p:spPr/>
        <p:txBody>
          <a:bodyPr>
            <a:normAutofit/>
          </a:bodyPr>
          <a:lstStyle/>
          <a:p>
            <a:r>
              <a:rPr lang="en-US" dirty="0" smtClean="0"/>
              <a:t>Effective technology integration for pedagogy around specific subject matter requires developing sensitivity to the dynamic, transactional relationship between these components of knowledge situated in unique contexts. </a:t>
            </a:r>
          </a:p>
          <a:p>
            <a:r>
              <a:rPr lang="en-US" dirty="0" smtClean="0"/>
              <a:t>Individual teachers, grade-level, school-specific factors, demographics, culture, and other factors ensure that every situation is unique, and no single combination of content, technology, and pedagogy will apply for every teacher, every course, or every view of teaching.</a:t>
            </a:r>
            <a:endParaRPr lang="en-US" dirty="0"/>
          </a:p>
        </p:txBody>
      </p:sp>
    </p:spTree>
    <p:extLst>
      <p:ext uri="{BB962C8B-B14F-4D97-AF65-F5344CB8AC3E}">
        <p14:creationId xmlns:p14="http://schemas.microsoft.com/office/powerpoint/2010/main" val="2138335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fontScale="90000"/>
          </a:bodyPr>
          <a:lstStyle/>
          <a:p>
            <a:pPr algn="ctr"/>
            <a:r>
              <a:rPr lang="en-US" dirty="0" smtClean="0">
                <a:solidFill>
                  <a:srgbClr val="FF0000"/>
                </a:solidFill>
              </a:rPr>
              <a:t>Clouds</a:t>
            </a:r>
            <a:r>
              <a:rPr lang="ja-JP" altLang="en-US" dirty="0">
                <a:solidFill>
                  <a:srgbClr val="FF0000"/>
                </a:solidFill>
              </a:rPr>
              <a:t>雲端</a:t>
            </a:r>
            <a:r>
              <a:rPr lang="en-US" dirty="0" smtClean="0">
                <a:solidFill>
                  <a:srgbClr val="FF0000"/>
                </a:solidFill>
              </a:rPr>
              <a:t>: </a:t>
            </a:r>
            <a:br>
              <a:rPr lang="en-US" dirty="0" smtClean="0">
                <a:solidFill>
                  <a:srgbClr val="FF0000"/>
                </a:solidFill>
              </a:rPr>
            </a:br>
            <a:r>
              <a:rPr lang="en-US" dirty="0" smtClean="0">
                <a:solidFill>
                  <a:srgbClr val="FF0000"/>
                </a:solidFill>
              </a:rPr>
              <a:t>Computer-based </a:t>
            </a:r>
            <a:r>
              <a:rPr lang="en-US" dirty="0" err="1" smtClean="0">
                <a:solidFill>
                  <a:srgbClr val="FF0000"/>
                </a:solidFill>
              </a:rPr>
              <a:t>vs</a:t>
            </a:r>
            <a:r>
              <a:rPr lang="en-US" dirty="0" smtClean="0">
                <a:solidFill>
                  <a:srgbClr val="FF0000"/>
                </a:solidFill>
              </a:rPr>
              <a:t> Web-based</a:t>
            </a:r>
            <a:endParaRPr lang="en-US" dirty="0">
              <a:solidFill>
                <a:srgbClr val="FF0000"/>
              </a:solidFill>
            </a:endParaRPr>
          </a:p>
        </p:txBody>
      </p:sp>
      <p:sp>
        <p:nvSpPr>
          <p:cNvPr id="3" name="Content Placeholder 2"/>
          <p:cNvSpPr>
            <a:spLocks noGrp="1"/>
          </p:cNvSpPr>
          <p:nvPr>
            <p:ph idx="1"/>
          </p:nvPr>
        </p:nvSpPr>
        <p:spPr>
          <a:xfrm>
            <a:off x="457200" y="2133600"/>
            <a:ext cx="8229600" cy="4343400"/>
          </a:xfrm>
        </p:spPr>
        <p:txBody>
          <a:bodyPr/>
          <a:lstStyle/>
          <a:p>
            <a:r>
              <a:rPr lang="en-US" dirty="0" smtClean="0"/>
              <a:t>Distributed </a:t>
            </a:r>
            <a:r>
              <a:rPr lang="en-US" dirty="0"/>
              <a:t>computing over a </a:t>
            </a:r>
            <a:r>
              <a:rPr lang="en-US" dirty="0" smtClean="0"/>
              <a:t>network</a:t>
            </a:r>
          </a:p>
          <a:p>
            <a:r>
              <a:rPr lang="en-US" dirty="0" smtClean="0"/>
              <a:t>Application </a:t>
            </a:r>
            <a:r>
              <a:rPr lang="en-US" dirty="0"/>
              <a:t>service provisioning that run client </a:t>
            </a:r>
            <a:r>
              <a:rPr lang="en-US" dirty="0" smtClean="0"/>
              <a:t>servers</a:t>
            </a:r>
          </a:p>
          <a:p>
            <a:r>
              <a:rPr lang="en-US" dirty="0" smtClean="0"/>
              <a:t>Sharing </a:t>
            </a:r>
            <a:r>
              <a:rPr lang="en-US" dirty="0"/>
              <a:t>of resources to achieve coherence and economies of scale similar to a utility (like the electricity grid) over a </a:t>
            </a:r>
            <a:r>
              <a:rPr lang="en-US" dirty="0" smtClean="0"/>
              <a:t>network</a:t>
            </a:r>
          </a:p>
          <a:p>
            <a:r>
              <a:rPr lang="en-US" dirty="0" err="1"/>
              <a:t>Webication</a:t>
            </a:r>
            <a:endParaRPr lang="en-US" dirty="0"/>
          </a:p>
          <a:p>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8765" r="9448" b="35618"/>
          <a:stretch/>
        </p:blipFill>
        <p:spPr bwMode="auto">
          <a:xfrm>
            <a:off x="3623982" y="3886200"/>
            <a:ext cx="4944035" cy="271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3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Natives &amp; </a:t>
            </a:r>
            <a:r>
              <a:rPr lang="en-US" smtClean="0"/>
              <a:t>Digital Immigrants</a:t>
            </a:r>
            <a:endParaRPr lang="en-US" dirty="0"/>
          </a:p>
        </p:txBody>
      </p:sp>
      <p:sp>
        <p:nvSpPr>
          <p:cNvPr id="3" name="Content Placeholder 2"/>
          <p:cNvSpPr>
            <a:spLocks noGrp="1"/>
          </p:cNvSpPr>
          <p:nvPr>
            <p:ph idx="1"/>
          </p:nvPr>
        </p:nvSpPr>
        <p:spPr/>
        <p:txBody>
          <a:bodyPr>
            <a:normAutofit/>
          </a:bodyPr>
          <a:lstStyle/>
          <a:p>
            <a:r>
              <a:rPr lang="en-US" dirty="0" smtClean="0"/>
              <a:t>By the time you finish reading this slide, </a:t>
            </a:r>
          </a:p>
          <a:p>
            <a:endParaRPr lang="en-US" dirty="0" smtClean="0"/>
          </a:p>
          <a:p>
            <a:pPr lvl="1"/>
            <a:r>
              <a:rPr lang="en-US" dirty="0" smtClean="0"/>
              <a:t>5 million videos will have been viewed on YouTube; </a:t>
            </a:r>
          </a:p>
          <a:p>
            <a:pPr lvl="1"/>
            <a:r>
              <a:rPr lang="en-US" dirty="0" smtClean="0"/>
              <a:t>1.9 million messages will have been shared on Facebook; </a:t>
            </a:r>
          </a:p>
          <a:p>
            <a:pPr lvl="1"/>
            <a:r>
              <a:rPr lang="en-US" dirty="0" smtClean="0"/>
              <a:t>400,000 people will have tweeted; </a:t>
            </a:r>
          </a:p>
          <a:p>
            <a:pPr lvl="1"/>
            <a:r>
              <a:rPr lang="en-US" dirty="0" smtClean="0"/>
              <a:t>15,200 people will have searched for someone on LinkedIn; </a:t>
            </a:r>
          </a:p>
          <a:p>
            <a:pPr lvl="1"/>
            <a:r>
              <a:rPr lang="en-US" dirty="0" smtClean="0"/>
              <a:t>6,250 photos will have been uploaded to Flickr</a:t>
            </a:r>
          </a:p>
        </p:txBody>
      </p:sp>
    </p:spTree>
    <p:extLst>
      <p:ext uri="{BB962C8B-B14F-4D97-AF65-F5344CB8AC3E}">
        <p14:creationId xmlns:p14="http://schemas.microsoft.com/office/powerpoint/2010/main" val="2991656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Clouds</a:t>
            </a:r>
            <a:r>
              <a:rPr lang="ja-JP" altLang="en-US" dirty="0">
                <a:solidFill>
                  <a:srgbClr val="FF0000"/>
                </a:solidFill>
              </a:rPr>
              <a:t>雲端</a:t>
            </a:r>
            <a:r>
              <a:rPr lang="en-US" dirty="0">
                <a:solidFill>
                  <a:srgbClr val="FF0000"/>
                </a:solidFill>
              </a:rPr>
              <a:t>: </a:t>
            </a:r>
            <a:br>
              <a:rPr lang="en-US" dirty="0">
                <a:solidFill>
                  <a:srgbClr val="FF0000"/>
                </a:solidFill>
              </a:rPr>
            </a:br>
            <a:r>
              <a:rPr lang="en-US" dirty="0">
                <a:solidFill>
                  <a:srgbClr val="FF0000"/>
                </a:solidFill>
              </a:rPr>
              <a:t>Computer-based </a:t>
            </a:r>
            <a:r>
              <a:rPr lang="en-US" dirty="0" err="1">
                <a:solidFill>
                  <a:srgbClr val="FF0000"/>
                </a:solidFill>
              </a:rPr>
              <a:t>vs</a:t>
            </a:r>
            <a:r>
              <a:rPr lang="en-US" dirty="0">
                <a:solidFill>
                  <a:srgbClr val="FF0000"/>
                </a:solidFill>
              </a:rPr>
              <a:t> Web-based</a:t>
            </a:r>
            <a:endParaRPr lang="en-US" dirty="0"/>
          </a:p>
        </p:txBody>
      </p:sp>
      <p:sp>
        <p:nvSpPr>
          <p:cNvPr id="3" name="Content Placeholder 2"/>
          <p:cNvSpPr>
            <a:spLocks noGrp="1"/>
          </p:cNvSpPr>
          <p:nvPr>
            <p:ph idx="1"/>
          </p:nvPr>
        </p:nvSpPr>
        <p:spPr>
          <a:xfrm>
            <a:off x="457200" y="2209800"/>
            <a:ext cx="8229600" cy="2743200"/>
          </a:xfrm>
        </p:spPr>
        <p:txBody>
          <a:bodyPr/>
          <a:lstStyle/>
          <a:p>
            <a:r>
              <a:rPr lang="en-US" dirty="0"/>
              <a:t>On-demand computing and storage.</a:t>
            </a:r>
          </a:p>
          <a:p>
            <a:r>
              <a:rPr lang="en-US" dirty="0"/>
              <a:t>A familiar development experience with on-demand scalability.</a:t>
            </a:r>
          </a:p>
          <a:p>
            <a:r>
              <a:rPr lang="en-US" dirty="0"/>
              <a:t>Online services for anywhere, anytime access to powerful web-based tools.</a:t>
            </a:r>
          </a:p>
          <a:p>
            <a:endParaRPr lang="en-US" dirty="0"/>
          </a:p>
        </p:txBody>
      </p:sp>
    </p:spTree>
    <p:extLst>
      <p:ext uri="{BB962C8B-B14F-4D97-AF65-F5344CB8AC3E}">
        <p14:creationId xmlns:p14="http://schemas.microsoft.com/office/powerpoint/2010/main" val="1904992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Clouds</a:t>
            </a:r>
            <a:r>
              <a:rPr lang="ja-JP" altLang="en-US" dirty="0">
                <a:solidFill>
                  <a:srgbClr val="FF0000"/>
                </a:solidFill>
              </a:rPr>
              <a:t> </a:t>
            </a:r>
            <a:r>
              <a:rPr lang="en-US" altLang="ja-JP" dirty="0" smtClean="0">
                <a:solidFill>
                  <a:srgbClr val="FF0000"/>
                </a:solidFill>
              </a:rPr>
              <a:t>and Higher Education</a:t>
            </a:r>
            <a:endParaRPr lang="en-US" dirty="0"/>
          </a:p>
        </p:txBody>
      </p:sp>
      <p:sp>
        <p:nvSpPr>
          <p:cNvPr id="3" name="Content Placeholder 2"/>
          <p:cNvSpPr>
            <a:spLocks noGrp="1"/>
          </p:cNvSpPr>
          <p:nvPr>
            <p:ph idx="1"/>
          </p:nvPr>
        </p:nvSpPr>
        <p:spPr/>
        <p:txBody>
          <a:bodyPr/>
          <a:lstStyle/>
          <a:p>
            <a:r>
              <a:rPr lang="en-US" dirty="0"/>
              <a:t>Reduce and Rationalize IT </a:t>
            </a:r>
            <a:r>
              <a:rPr lang="en-US"/>
              <a:t>Capital </a:t>
            </a:r>
            <a:r>
              <a:rPr lang="en-US" smtClean="0"/>
              <a:t>Expense</a:t>
            </a:r>
          </a:p>
          <a:p>
            <a:r>
              <a:rPr lang="en-US" smtClean="0"/>
              <a:t>Support </a:t>
            </a:r>
            <a:r>
              <a:rPr lang="en-US" dirty="0"/>
              <a:t>the Global </a:t>
            </a:r>
            <a:r>
              <a:rPr lang="en-US" dirty="0" smtClean="0"/>
              <a:t>Campus</a:t>
            </a:r>
          </a:p>
          <a:p>
            <a:r>
              <a:rPr lang="en-US" dirty="0"/>
              <a:t>Make IT </a:t>
            </a:r>
            <a:r>
              <a:rPr lang="en-US" dirty="0" smtClean="0"/>
              <a:t>Greener</a:t>
            </a:r>
          </a:p>
          <a:p>
            <a:r>
              <a:rPr lang="en-US" dirty="0"/>
              <a:t>Deliver Education as a </a:t>
            </a:r>
            <a:r>
              <a:rPr lang="en-US" dirty="0" smtClean="0"/>
              <a:t>Service</a:t>
            </a:r>
            <a:endParaRPr lang="en-US" dirty="0"/>
          </a:p>
        </p:txBody>
      </p:sp>
    </p:spTree>
    <p:extLst>
      <p:ext uri="{BB962C8B-B14F-4D97-AF65-F5344CB8AC3E}">
        <p14:creationId xmlns:p14="http://schemas.microsoft.com/office/powerpoint/2010/main" val="1904992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lstStyle/>
          <a:p>
            <a:r>
              <a:rPr lang="en-US" dirty="0" smtClean="0"/>
              <a:t>Learning styles</a:t>
            </a:r>
          </a:p>
          <a:p>
            <a:r>
              <a:rPr lang="en-US" dirty="0"/>
              <a:t>Neil Fleming's VAK/VARK model</a:t>
            </a:r>
          </a:p>
          <a:p>
            <a:r>
              <a:rPr lang="en-US" dirty="0" smtClean="0"/>
              <a:t>One of the most common and widely-used categorizations of the various types of learning styles is Fleming's VARK model:</a:t>
            </a:r>
            <a:endParaRPr lang="en-US" baseline="30000" dirty="0" smtClean="0"/>
          </a:p>
          <a:p>
            <a:pPr lvl="1"/>
            <a:r>
              <a:rPr lang="en-US" dirty="0" smtClean="0"/>
              <a:t>visual learners</a:t>
            </a:r>
            <a:endParaRPr lang="en-US" dirty="0"/>
          </a:p>
          <a:p>
            <a:pPr lvl="1"/>
            <a:r>
              <a:rPr lang="en-US" dirty="0"/>
              <a:t>auditory </a:t>
            </a:r>
            <a:r>
              <a:rPr lang="en-US" dirty="0" smtClean="0"/>
              <a:t>learners</a:t>
            </a:r>
            <a:endParaRPr lang="en-US" dirty="0"/>
          </a:p>
          <a:p>
            <a:pPr lvl="1"/>
            <a:r>
              <a:rPr lang="en-US" dirty="0"/>
              <a:t>reading-writing preference </a:t>
            </a:r>
            <a:r>
              <a:rPr lang="en-US" dirty="0" smtClean="0"/>
              <a:t>learners</a:t>
            </a:r>
            <a:endParaRPr lang="en-US" dirty="0"/>
          </a:p>
          <a:p>
            <a:pPr lvl="1"/>
            <a:r>
              <a:rPr lang="en-US" dirty="0"/>
              <a:t>kinesthetic learners or tactile </a:t>
            </a:r>
            <a:r>
              <a:rPr lang="en-US" dirty="0" smtClean="0"/>
              <a:t>learners</a:t>
            </a:r>
            <a:endParaRPr lang="en-US" dirty="0"/>
          </a:p>
          <a:p>
            <a:endParaRPr lang="en-US" dirty="0" smtClean="0"/>
          </a:p>
          <a:p>
            <a:endParaRPr lang="en-US" dirty="0"/>
          </a:p>
        </p:txBody>
      </p:sp>
      <p:pic>
        <p:nvPicPr>
          <p:cNvPr id="7170" name="Picture 2" descr="http://www.tonybates.ca/wp-content/uploads/e-portfolio_4901-300x171.jpg"/>
          <p:cNvPicPr>
            <a:picLocks noChangeAspect="1" noChangeArrowheads="1"/>
          </p:cNvPicPr>
          <p:nvPr/>
        </p:nvPicPr>
        <p:blipFill rotWithShape="1">
          <a:blip r:embed="rId2">
            <a:extLst>
              <a:ext uri="{28A0092B-C50C-407E-A947-70E740481C1C}">
                <a14:useLocalDpi xmlns:a14="http://schemas.microsoft.com/office/drawing/2010/main" val="0"/>
              </a:ext>
            </a:extLst>
          </a:blip>
          <a:srcRect r="47823"/>
          <a:stretch/>
        </p:blipFill>
        <p:spPr bwMode="auto">
          <a:xfrm>
            <a:off x="6553200" y="3886200"/>
            <a:ext cx="2450123"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E-Portfolios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Types</a:t>
            </a:r>
          </a:p>
          <a:p>
            <a:pPr lvl="1"/>
            <a:r>
              <a:rPr lang="en-US" dirty="0" smtClean="0"/>
              <a:t>Showcase </a:t>
            </a:r>
          </a:p>
          <a:p>
            <a:pPr lvl="1"/>
            <a:r>
              <a:rPr lang="en-US" dirty="0" smtClean="0"/>
              <a:t>Progress</a:t>
            </a:r>
          </a:p>
          <a:p>
            <a:pPr lvl="1"/>
            <a:r>
              <a:rPr lang="en-US" dirty="0" smtClean="0"/>
              <a:t>Assessment</a:t>
            </a:r>
          </a:p>
          <a:p>
            <a:pPr lvl="1"/>
            <a:r>
              <a:rPr lang="en-US" dirty="0" smtClean="0"/>
              <a:t>Reflection</a:t>
            </a:r>
          </a:p>
          <a:p>
            <a:endParaRPr lang="en-US" dirty="0" smtClean="0"/>
          </a:p>
          <a:p>
            <a:r>
              <a:rPr lang="en-US" dirty="0" smtClean="0"/>
              <a:t>Purpose:</a:t>
            </a:r>
          </a:p>
          <a:p>
            <a:pPr lvl="1"/>
            <a:r>
              <a:rPr lang="en-US" dirty="0" smtClean="0"/>
              <a:t>Accreditation</a:t>
            </a:r>
          </a:p>
          <a:p>
            <a:pPr lvl="1"/>
            <a:r>
              <a:rPr lang="en-US" dirty="0" smtClean="0"/>
              <a:t>Record keeping</a:t>
            </a:r>
          </a:p>
          <a:p>
            <a:pPr lvl="1"/>
            <a:r>
              <a:rPr lang="en-US" dirty="0" smtClean="0"/>
              <a:t>Assessment</a:t>
            </a:r>
          </a:p>
          <a:p>
            <a:endParaRPr lang="en-US" dirty="0" smtClean="0"/>
          </a:p>
          <a:p>
            <a:r>
              <a:rPr lang="en-US" dirty="0" smtClean="0"/>
              <a:t>Platforms</a:t>
            </a:r>
          </a:p>
          <a:p>
            <a:pPr lvl="1"/>
            <a:r>
              <a:rPr lang="en-US" dirty="0" smtClean="0"/>
              <a:t>Individual Web-sites</a:t>
            </a:r>
          </a:p>
          <a:p>
            <a:pPr lvl="1"/>
            <a:r>
              <a:rPr lang="en-US" dirty="0" smtClean="0"/>
              <a:t>CDs, DVDs</a:t>
            </a:r>
          </a:p>
          <a:p>
            <a:pPr lvl="1"/>
            <a:r>
              <a:rPr lang="en-US" dirty="0" smtClean="0"/>
              <a:t>Institute Web-sties</a:t>
            </a:r>
          </a:p>
          <a:p>
            <a:endParaRPr lang="en-US" dirty="0" smtClean="0"/>
          </a:p>
          <a:p>
            <a:endParaRPr lang="en-US" dirty="0"/>
          </a:p>
        </p:txBody>
      </p:sp>
      <p:pic>
        <p:nvPicPr>
          <p:cNvPr id="6146" name="Picture 2" descr="https://encrypted-tbn3.gstatic.com/images?q=tbn:ANd9GcTGU6sJAgYCTSA02r9yk5j0HguyMIJ1ym27-u7xq4pU_Rqir2CD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5943600" cy="216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70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47800"/>
            <a:ext cx="8183880" cy="4187952"/>
          </a:xfrm>
        </p:spPr>
        <p:txBody>
          <a:bodyPr>
            <a:noAutofit/>
          </a:bodyPr>
          <a:lstStyle/>
          <a:p>
            <a:pPr marL="0" indent="0" algn="ctr">
              <a:buNone/>
            </a:pPr>
            <a:r>
              <a:rPr lang="en-US" sz="4400" dirty="0" smtClean="0">
                <a:solidFill>
                  <a:srgbClr val="FF0000"/>
                </a:solidFill>
              </a:rPr>
              <a:t>Q &amp; A</a:t>
            </a:r>
          </a:p>
          <a:p>
            <a:pPr marL="0" indent="0">
              <a:buNone/>
            </a:pPr>
            <a:endParaRPr lang="en-US" sz="4400" dirty="0" smtClean="0">
              <a:solidFill>
                <a:srgbClr val="FF0000"/>
              </a:solidFill>
            </a:endParaRPr>
          </a:p>
          <a:p>
            <a:pPr marL="0" indent="0" algn="ctr">
              <a:buNone/>
            </a:pPr>
            <a:r>
              <a:rPr lang="en-US" sz="4400" dirty="0" smtClean="0">
                <a:solidFill>
                  <a:srgbClr val="FF0000"/>
                </a:solidFill>
              </a:rPr>
              <a:t>Thank You!</a:t>
            </a:r>
          </a:p>
          <a:p>
            <a:pPr marL="0" indent="0">
              <a:buNone/>
            </a:pPr>
            <a:endParaRPr lang="en-US" sz="4400" dirty="0" smtClean="0">
              <a:solidFill>
                <a:srgbClr val="FF0000"/>
              </a:solidFill>
            </a:endParaRPr>
          </a:p>
          <a:p>
            <a:pPr marL="0" indent="0" algn="ctr">
              <a:buNone/>
            </a:pPr>
            <a:r>
              <a:rPr lang="en-US" sz="4400" dirty="0" smtClean="0">
                <a:solidFill>
                  <a:srgbClr val="FF0000"/>
                </a:solidFill>
              </a:rPr>
              <a:t>cheni@uhd.edu</a:t>
            </a:r>
            <a:endParaRPr lang="en-US" sz="4400" dirty="0">
              <a:solidFill>
                <a:srgbClr val="FF0000"/>
              </a:solidFill>
            </a:endParaRPr>
          </a:p>
        </p:txBody>
      </p:sp>
    </p:spTree>
    <p:extLst>
      <p:ext uri="{BB962C8B-B14F-4D97-AF65-F5344CB8AC3E}">
        <p14:creationId xmlns:p14="http://schemas.microsoft.com/office/powerpoint/2010/main" val="190499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Timeline of the Web </a:t>
            </a:r>
            <a:endParaRPr lang="en-US" dirty="0"/>
          </a:p>
        </p:txBody>
      </p:sp>
      <p:sp>
        <p:nvSpPr>
          <p:cNvPr id="3" name="Content Placeholder 2"/>
          <p:cNvSpPr>
            <a:spLocks noGrp="1"/>
          </p:cNvSpPr>
          <p:nvPr>
            <p:ph idx="1"/>
          </p:nvPr>
        </p:nvSpPr>
        <p:spPr/>
        <p:txBody>
          <a:bodyPr/>
          <a:lstStyle/>
          <a:p>
            <a:r>
              <a:rPr lang="en-US" dirty="0" smtClean="0"/>
              <a:t>1995 Web 1.0 </a:t>
            </a:r>
          </a:p>
          <a:p>
            <a:pPr lvl="1"/>
            <a:r>
              <a:rPr lang="en-US" dirty="0" smtClean="0"/>
              <a:t>Read</a:t>
            </a:r>
          </a:p>
          <a:p>
            <a:pPr lvl="1"/>
            <a:endParaRPr lang="en-US" dirty="0"/>
          </a:p>
          <a:p>
            <a:r>
              <a:rPr lang="en-US" dirty="0" smtClean="0"/>
              <a:t>2005 Web 2.0</a:t>
            </a:r>
          </a:p>
          <a:p>
            <a:pPr lvl="1"/>
            <a:r>
              <a:rPr lang="en-US" dirty="0" smtClean="0"/>
              <a:t>Read + Write</a:t>
            </a:r>
          </a:p>
          <a:p>
            <a:pPr lvl="1"/>
            <a:endParaRPr lang="en-US" dirty="0"/>
          </a:p>
          <a:p>
            <a:r>
              <a:rPr lang="en-US" dirty="0" smtClean="0"/>
              <a:t>Web 3.0 </a:t>
            </a:r>
          </a:p>
          <a:p>
            <a:pPr lvl="1"/>
            <a:r>
              <a:rPr lang="en-US" dirty="0" smtClean="0"/>
              <a:t>Semantic Web + Personalization</a:t>
            </a:r>
          </a:p>
          <a:p>
            <a:pPr lvl="1"/>
            <a:r>
              <a:rPr lang="en-US" dirty="0"/>
              <a:t>Read + </a:t>
            </a:r>
            <a:r>
              <a:rPr lang="en-US" dirty="0" smtClean="0"/>
              <a:t>Write + Execute</a:t>
            </a:r>
            <a:endParaRPr lang="en-US" dirty="0"/>
          </a:p>
          <a:p>
            <a:endParaRPr lang="en-US" dirty="0"/>
          </a:p>
        </p:txBody>
      </p:sp>
    </p:spTree>
    <p:extLst>
      <p:ext uri="{BB962C8B-B14F-4D97-AF65-F5344CB8AC3E}">
        <p14:creationId xmlns:p14="http://schemas.microsoft.com/office/powerpoint/2010/main" val="34487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1.0</a:t>
            </a:r>
            <a:endParaRPr lang="en-US" dirty="0"/>
          </a:p>
        </p:txBody>
      </p:sp>
      <p:sp>
        <p:nvSpPr>
          <p:cNvPr id="3" name="Content Placeholder 2"/>
          <p:cNvSpPr>
            <a:spLocks noGrp="1"/>
          </p:cNvSpPr>
          <p:nvPr>
            <p:ph idx="1"/>
          </p:nvPr>
        </p:nvSpPr>
        <p:spPr/>
        <p:txBody>
          <a:bodyPr/>
          <a:lstStyle/>
          <a:p>
            <a:r>
              <a:rPr lang="en-US" dirty="0" smtClean="0"/>
              <a:t>Anything can link to anything</a:t>
            </a:r>
            <a:endParaRPr lang="en-US" dirty="0"/>
          </a:p>
        </p:txBody>
      </p:sp>
      <p:pic>
        <p:nvPicPr>
          <p:cNvPr id="2050" name="Picture 2" descr="https://encrypted-tbn2.gstatic.com/images?q=tbn:ANd9GcRqoZB8wwEHCWfbIoUO3xPThn6PzxLFrEeyeuCy8P6vgoTOg-iU_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667000"/>
            <a:ext cx="4876800" cy="365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3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2.0</a:t>
            </a:r>
            <a:endParaRPr lang="en-US" dirty="0"/>
          </a:p>
        </p:txBody>
      </p:sp>
      <p:sp>
        <p:nvSpPr>
          <p:cNvPr id="3" name="Content Placeholder 2"/>
          <p:cNvSpPr>
            <a:spLocks noGrp="1"/>
          </p:cNvSpPr>
          <p:nvPr>
            <p:ph idx="1"/>
          </p:nvPr>
        </p:nvSpPr>
        <p:spPr>
          <a:xfrm>
            <a:off x="457200" y="1600200"/>
            <a:ext cx="3690257" cy="4876800"/>
          </a:xfrm>
        </p:spPr>
        <p:txBody>
          <a:bodyPr/>
          <a:lstStyle/>
          <a:p>
            <a:r>
              <a:rPr lang="en-US" dirty="0" smtClean="0"/>
              <a:t>User participation</a:t>
            </a:r>
          </a:p>
          <a:p>
            <a:r>
              <a:rPr lang="en-US" dirty="0"/>
              <a:t>Information no longer moves in one direction from top to bottom or from teacher to student. </a:t>
            </a:r>
          </a:p>
          <a:p>
            <a:endParaRPr lang="en-US" dirty="0"/>
          </a:p>
        </p:txBody>
      </p:sp>
      <p:pic>
        <p:nvPicPr>
          <p:cNvPr id="1026" name="Picture 2" descr="https://encrypted-tbn2.gstatic.com/images?q=tbn:ANd9GcQ_UwmniMNR2Ui9wK2H6PHPChXJWTwrilM7DnQy31h4NRj2vKw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457" y="685800"/>
            <a:ext cx="4619625" cy="3180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zErPH9a9jUw7hyGBWJxhuIDWAER1md2ejn12stxY9yR0jNEg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6146"/>
            <a:ext cx="3457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18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838200"/>
          </a:xfrm>
        </p:spPr>
        <p:txBody>
          <a:bodyPr>
            <a:normAutofit fontScale="90000"/>
          </a:bodyPr>
          <a:lstStyle/>
          <a:p>
            <a:r>
              <a:rPr lang="en-US" altLang="ja-JP" dirty="0" smtClean="0"/>
              <a:t/>
            </a:r>
            <a:br>
              <a:rPr lang="en-US" altLang="ja-JP" dirty="0" smtClean="0"/>
            </a:br>
            <a:r>
              <a:rPr lang="en-US" altLang="ja-JP" dirty="0"/>
              <a:t/>
            </a:r>
            <a:br>
              <a:rPr lang="en-US" altLang="ja-JP" dirty="0"/>
            </a:br>
            <a:r>
              <a:rPr lang="en-US" altLang="ja-JP" dirty="0" smtClean="0"/>
              <a:t/>
            </a:r>
            <a:br>
              <a:rPr lang="en-US" altLang="ja-JP" dirty="0" smtClean="0"/>
            </a:br>
            <a:r>
              <a:rPr lang="en-US" altLang="ja-JP" dirty="0"/>
              <a:t>The Domains of </a:t>
            </a:r>
            <a:r>
              <a:rPr lang="en-US" dirty="0"/>
              <a:t>Web 2.0</a:t>
            </a:r>
            <a:r>
              <a:rPr lang="en-US" altLang="ja-JP" dirty="0"/>
              <a:t/>
            </a:r>
            <a:br>
              <a:rPr lang="en-US" altLang="ja-JP" dirty="0"/>
            </a:br>
            <a:r>
              <a:rPr lang="en-US" altLang="ja-JP" dirty="0" smtClean="0"/>
              <a:t/>
            </a:r>
            <a:br>
              <a:rPr lang="en-US" altLang="ja-JP" dirty="0" smtClean="0"/>
            </a:br>
            <a:r>
              <a:rPr lang="en-US" dirty="0"/>
              <a:t/>
            </a:r>
            <a:br>
              <a:rPr lang="en-US" dirty="0"/>
            </a:br>
            <a:r>
              <a:rPr lang="ja-JP" altLang="en-US" sz="4000" dirty="0"/>
              <a:t/>
            </a:r>
            <a:br>
              <a:rPr lang="ja-JP" altLang="en-US" sz="4000" dirty="0"/>
            </a:br>
            <a:endParaRPr lang="en-US" sz="4000" dirty="0"/>
          </a:p>
        </p:txBody>
      </p:sp>
      <p:sp>
        <p:nvSpPr>
          <p:cNvPr id="3" name="Content Placeholder 2"/>
          <p:cNvSpPr>
            <a:spLocks noGrp="1"/>
          </p:cNvSpPr>
          <p:nvPr>
            <p:ph idx="1"/>
          </p:nvPr>
        </p:nvSpPr>
        <p:spPr>
          <a:xfrm>
            <a:off x="1066800" y="1828800"/>
            <a:ext cx="7391400" cy="4187952"/>
          </a:xfrm>
        </p:spPr>
        <p:txBody>
          <a:bodyPr/>
          <a:lstStyle/>
          <a:p>
            <a:r>
              <a:rPr lang="en-US" dirty="0" smtClean="0"/>
              <a:t>Social/collaborative</a:t>
            </a:r>
          </a:p>
          <a:p>
            <a:r>
              <a:rPr lang="en-US" dirty="0"/>
              <a:t>U</a:t>
            </a:r>
            <a:r>
              <a:rPr lang="en-US" dirty="0" smtClean="0"/>
              <a:t>ser </a:t>
            </a:r>
            <a:r>
              <a:rPr lang="en-US" dirty="0"/>
              <a:t>generated </a:t>
            </a:r>
            <a:r>
              <a:rPr lang="en-US" dirty="0" smtClean="0"/>
              <a:t>design</a:t>
            </a:r>
          </a:p>
          <a:p>
            <a:r>
              <a:rPr lang="en-US" dirty="0" smtClean="0"/>
              <a:t>Knowledge manage</a:t>
            </a:r>
          </a:p>
          <a:p>
            <a:endParaRPr lang="en-US" dirty="0"/>
          </a:p>
          <a:p>
            <a:endParaRPr lang="en-US" dirty="0" smtClean="0"/>
          </a:p>
          <a:p>
            <a:endParaRPr lang="en-US" dirty="0"/>
          </a:p>
          <a:p>
            <a:pPr marL="0" indent="0">
              <a:buNone/>
            </a:pPr>
            <a:r>
              <a:rPr lang="en-US" sz="3200" dirty="0">
                <a:solidFill>
                  <a:srgbClr val="FF0000"/>
                </a:solidFill>
              </a:rPr>
              <a:t>Classroom 3.0</a:t>
            </a:r>
            <a:br>
              <a:rPr lang="en-US" sz="3200" dirty="0">
                <a:solidFill>
                  <a:srgbClr val="FF0000"/>
                </a:solidFill>
              </a:rPr>
            </a:br>
            <a:r>
              <a:rPr lang="en-US" sz="3200" dirty="0">
                <a:solidFill>
                  <a:srgbClr val="FF0000"/>
                </a:solidFill>
              </a:rPr>
              <a:t>Tutor 3.0</a:t>
            </a:r>
          </a:p>
        </p:txBody>
      </p:sp>
    </p:spTree>
    <p:extLst>
      <p:ext uri="{BB962C8B-B14F-4D97-AF65-F5344CB8AC3E}">
        <p14:creationId xmlns:p14="http://schemas.microsoft.com/office/powerpoint/2010/main" val="252778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husseinahmed.com/wp-content/uploads/2010/09/web-20_web-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01426"/>
            <a:ext cx="4495800" cy="6371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1722" y="6465110"/>
            <a:ext cx="2249334" cy="369332"/>
          </a:xfrm>
          <a:prstGeom prst="rect">
            <a:avLst/>
          </a:prstGeom>
        </p:spPr>
        <p:txBody>
          <a:bodyPr wrap="none">
            <a:spAutoFit/>
          </a:bodyPr>
          <a:lstStyle/>
          <a:p>
            <a:r>
              <a:rPr lang="en-US" dirty="0">
                <a:hlinkClick r:id="rId3"/>
              </a:rPr>
              <a:t>husseinahmed.com</a:t>
            </a:r>
            <a:r>
              <a:rPr lang="en-US" dirty="0"/>
              <a:t> </a:t>
            </a:r>
          </a:p>
        </p:txBody>
      </p:sp>
    </p:spTree>
    <p:extLst>
      <p:ext uri="{BB962C8B-B14F-4D97-AF65-F5344CB8AC3E}">
        <p14:creationId xmlns:p14="http://schemas.microsoft.com/office/powerpoint/2010/main" val="2908593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748</TotalTime>
  <Words>1458</Words>
  <Application>Microsoft Office PowerPoint</Application>
  <PresentationFormat>On-screen Show (4:3)</PresentationFormat>
  <Paragraphs>236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Clarity</vt:lpstr>
      <vt:lpstr>Dr. Irene Chen</vt:lpstr>
      <vt:lpstr>A Few Buzz Words for Integrating Technology for Teaching &amp; Learning</vt:lpstr>
      <vt:lpstr>Instructional Technology Major Timeline</vt:lpstr>
      <vt:lpstr>Digital Natives &amp; Digital Immigrants</vt:lpstr>
      <vt:lpstr>Major Timeline of the Web </vt:lpstr>
      <vt:lpstr>Web 1.0</vt:lpstr>
      <vt:lpstr>Web 2.0</vt:lpstr>
      <vt:lpstr>   The Domains of Web 2.0    </vt:lpstr>
      <vt:lpstr>PowerPoint Presentation</vt:lpstr>
      <vt:lpstr>Web 3.0</vt:lpstr>
      <vt:lpstr>Learn 3.0  </vt:lpstr>
      <vt:lpstr>PowerPoint Presentation</vt:lpstr>
      <vt:lpstr>Digital Natives &amp; Digital Immigrants</vt:lpstr>
      <vt:lpstr>PowerPoint Presentation</vt:lpstr>
      <vt:lpstr>Popular Social Network Sites among Teenagers</vt:lpstr>
      <vt:lpstr>PowerPoint Presentation</vt:lpstr>
      <vt:lpstr>PowerPoint Presentation</vt:lpstr>
      <vt:lpstr>                          , 非死不可?</vt:lpstr>
      <vt:lpstr>"There's a lot of me out there. I have to deal with that.”</vt:lpstr>
      <vt:lpstr>Online Reputation Management</vt:lpstr>
      <vt:lpstr>Digital Natives vs Digital Migrants :  The Youth Culture </vt:lpstr>
      <vt:lpstr>Tiger Moms &amp; Tiger Dads</vt:lpstr>
      <vt:lpstr>Teenagers Go to Social Networking Sites for the Following Reasons:</vt:lpstr>
      <vt:lpstr>6 Types of Social Media</vt:lpstr>
      <vt:lpstr>如果說一個人的社群世界是由橫軸和縱軸交織而成的虛擬空間</vt:lpstr>
      <vt:lpstr>卡卡洛普 Gamme | 宅是一種態度，宅是一種平常，宅.......無所不在</vt:lpstr>
      <vt:lpstr>Blended Learning 混合学习</vt:lpstr>
      <vt:lpstr>Blended Learning 混合学习</vt:lpstr>
      <vt:lpstr>PowerPoint Presentation</vt:lpstr>
      <vt:lpstr>Hybrid Courses混合课程</vt:lpstr>
      <vt:lpstr>Ubiquitous Learning 泛在学习</vt:lpstr>
      <vt:lpstr>Flipped classroom反向課堂</vt:lpstr>
      <vt:lpstr>Flipped Classroom</vt:lpstr>
      <vt:lpstr>Flipped classroom反向課堂</vt:lpstr>
      <vt:lpstr>TPACK</vt:lpstr>
      <vt:lpstr>Mishra &amp; Koehler</vt:lpstr>
      <vt:lpstr>Origin of TPACK</vt:lpstr>
      <vt:lpstr>TPACK</vt:lpstr>
      <vt:lpstr>Clouds雲端:  Computer-based vs Web-based</vt:lpstr>
      <vt:lpstr>Clouds雲端:  Computer-based vs Web-based</vt:lpstr>
      <vt:lpstr>Clouds and Higher Education</vt:lpstr>
      <vt:lpstr>Visualization</vt:lpstr>
      <vt:lpstr>E-Portfolios</vt:lpstr>
      <vt:lpstr>PowerPoint Presentation</vt:lpstr>
    </vt:vector>
  </TitlesOfParts>
  <Company>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Irene Chen</dc:title>
  <dc:creator>IC</dc:creator>
  <cp:lastModifiedBy>IC</cp:lastModifiedBy>
  <cp:revision>70</cp:revision>
  <dcterms:created xsi:type="dcterms:W3CDTF">2013-05-21T16:16:14Z</dcterms:created>
  <dcterms:modified xsi:type="dcterms:W3CDTF">2013-06-29T08:24:23Z</dcterms:modified>
</cp:coreProperties>
</file>