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7" r:id="rId3"/>
    <p:sldId id="290" r:id="rId4"/>
    <p:sldId id="288" r:id="rId5"/>
    <p:sldId id="291" r:id="rId6"/>
    <p:sldId id="292" r:id="rId7"/>
    <p:sldId id="259" r:id="rId8"/>
    <p:sldId id="28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73" d="100"/>
          <a:sy n="73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9A480BB-5A0E-41F5-9A7D-9AEADF68C48D}" type="datetimeFigureOut">
              <a:rPr lang="en-US" smtClean="0"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CC0DD06-CEA8-4D33-9B4D-1335C83F4C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Dr. Irene Chen</a:t>
            </a:r>
            <a:br>
              <a:rPr lang="en-US" dirty="0" smtClean="0"/>
            </a:br>
            <a:r>
              <a:rPr lang="ja-JP" altLang="en-US" dirty="0"/>
              <a:t>陳琳琳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20000" cy="1752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Academe World: 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Publish or Perish</a:t>
            </a:r>
            <a:r>
              <a:rPr lang="en-US" dirty="0" smtClean="0">
                <a:solidFill>
                  <a:schemeClr val="tx1"/>
                </a:solidFill>
              </a:rPr>
              <a:t>: Peer-reviewed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 smtClean="0">
                <a:solidFill>
                  <a:schemeClr val="tx1"/>
                </a:solidFill>
              </a:rPr>
              <a:t>Self-Publishing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Summer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8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Author Mill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Producing large numbers of small-run books by different authors</a:t>
            </a:r>
          </a:p>
          <a:p>
            <a:r>
              <a:rPr lang="en-US" dirty="0" smtClean="0"/>
              <a:t>“diploma mill”, “puppy mill”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PublishAmerica</a:t>
            </a:r>
            <a:r>
              <a:rPr lang="en-US" dirty="0" smtClean="0"/>
              <a:t> and VDM Publishing</a:t>
            </a:r>
          </a:p>
          <a:p>
            <a:r>
              <a:rPr lang="en-US" dirty="0" smtClean="0"/>
              <a:t>Vanity publisher</a:t>
            </a:r>
          </a:p>
          <a:p>
            <a:r>
              <a:rPr lang="en-US" dirty="0"/>
              <a:t>N</a:t>
            </a:r>
            <a:r>
              <a:rPr lang="en-US" dirty="0" smtClean="0"/>
              <a:t>o editorial screening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Irene’s Book on </a:t>
            </a:r>
            <a:r>
              <a:rPr lang="en-US" dirty="0" err="1" smtClean="0"/>
              <a:t>CreateSpace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2575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CreateSpace</a:t>
            </a:r>
            <a:r>
              <a:rPr lang="en-US" dirty="0" smtClean="0"/>
              <a:t> Author 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0947"/>
            <a:ext cx="83820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CreatSpace</a:t>
            </a:r>
            <a:r>
              <a:rPr lang="en-US" dirty="0" smtClean="0"/>
              <a:t> Loyalty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19800" y="44958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are sold through Amazon.com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version sold through Amazon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875494" cy="492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the Consequences of Self-Publishing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value?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your real </a:t>
            </a:r>
            <a:r>
              <a:rPr lang="en-US" dirty="0" smtClean="0"/>
              <a:t>name??</a:t>
            </a:r>
          </a:p>
          <a:p>
            <a:endParaRPr lang="en-US" dirty="0" smtClean="0"/>
          </a:p>
          <a:p>
            <a:r>
              <a:rPr lang="ja-JP" altLang="en-US" dirty="0" smtClean="0"/>
              <a:t>網</a:t>
            </a:r>
            <a:r>
              <a:rPr lang="ja-JP" altLang="en-US" dirty="0"/>
              <a:t>路酸</a:t>
            </a:r>
            <a:r>
              <a:rPr lang="ja-JP" altLang="en-US" dirty="0" smtClean="0"/>
              <a:t>民 </a:t>
            </a:r>
            <a:r>
              <a:rPr lang="en-US" altLang="ja-JP" dirty="0" smtClean="0"/>
              <a:t>or</a:t>
            </a:r>
            <a:r>
              <a:rPr lang="ja-JP" altLang="en-US" dirty="0"/>
              <a:t>網路</a:t>
            </a:r>
            <a:r>
              <a:rPr lang="ja-JP" altLang="en-US" dirty="0" smtClean="0"/>
              <a:t>暴民 </a:t>
            </a:r>
            <a:r>
              <a:rPr lang="en-US" altLang="ja-JP" dirty="0" smtClean="0"/>
              <a:t>Mob?</a:t>
            </a:r>
          </a:p>
          <a:p>
            <a:pPr lvl="1"/>
            <a:r>
              <a:rPr lang="en-US" dirty="0" smtClean="0"/>
              <a:t>Consumer responses quickly </a:t>
            </a:r>
            <a:r>
              <a:rPr lang="en-US" dirty="0"/>
              <a:t>spiral into name-calling and curse-word-filled </a:t>
            </a:r>
            <a:r>
              <a:rPr lang="en-US" dirty="0" smtClean="0"/>
              <a:t>rants, </a:t>
            </a:r>
            <a:r>
              <a:rPr lang="en-US" dirty="0"/>
              <a:t>resulting in the equivalent of an online </a:t>
            </a:r>
            <a:r>
              <a:rPr lang="en-US" dirty="0" smtClean="0"/>
              <a:t>riot.</a:t>
            </a:r>
          </a:p>
          <a:p>
            <a:pPr lvl="2"/>
            <a:r>
              <a:rPr lang="en-US" b="1" dirty="0" smtClean="0"/>
              <a:t>cursing</a:t>
            </a:r>
          </a:p>
          <a:p>
            <a:pPr lvl="2"/>
            <a:r>
              <a:rPr lang="en-US" b="1" dirty="0" smtClean="0"/>
              <a:t>screaming</a:t>
            </a:r>
          </a:p>
          <a:p>
            <a:pPr lvl="2"/>
            <a:r>
              <a:rPr lang="en-US" b="1" dirty="0" smtClean="0"/>
              <a:t>personal </a:t>
            </a:r>
            <a:r>
              <a:rPr lang="en-US" b="1" dirty="0"/>
              <a:t>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5438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 &amp; 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11" y="3429000"/>
            <a:ext cx="8229600" cy="2514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Contact: irenechen14@yahoo.com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Rank &amp; Tenure Review in the US: A General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Teaching</a:t>
            </a:r>
          </a:p>
          <a:p>
            <a:pPr lvl="1"/>
            <a:r>
              <a:rPr lang="en-US" dirty="0" smtClean="0"/>
              <a:t>Student Course Opinion Survey (online, paper-based using </a:t>
            </a:r>
            <a:r>
              <a:rPr lang="en-US" dirty="0" err="1" smtClean="0"/>
              <a:t>scantron</a:t>
            </a:r>
            <a:r>
              <a:rPr lang="en-US" dirty="0" smtClean="0"/>
              <a:t> </a:t>
            </a:r>
            <a:r>
              <a:rPr lang="ja-JP" altLang="en-US" b="1" dirty="0"/>
              <a:t>答题卡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High Impact Educational Practices</a:t>
            </a:r>
          </a:p>
          <a:p>
            <a:pPr lvl="1"/>
            <a:r>
              <a:rPr lang="en-US" dirty="0" smtClean="0"/>
              <a:t>AACU (Association of American Colleges &amp; Universities)</a:t>
            </a:r>
          </a:p>
          <a:p>
            <a:r>
              <a:rPr lang="en-US" dirty="0" smtClean="0"/>
              <a:t>Service</a:t>
            </a:r>
          </a:p>
          <a:p>
            <a:pPr marL="457200" lvl="2"/>
            <a:r>
              <a:rPr lang="en-US" dirty="0"/>
              <a:t>International, national, state, </a:t>
            </a:r>
            <a:r>
              <a:rPr lang="en-US" dirty="0" smtClean="0"/>
              <a:t>&amp; local levels</a:t>
            </a:r>
            <a:endParaRPr lang="en-US" dirty="0"/>
          </a:p>
          <a:p>
            <a:r>
              <a:rPr lang="en-US" dirty="0" smtClean="0"/>
              <a:t>Scholarly/Creative Work</a:t>
            </a:r>
          </a:p>
          <a:p>
            <a:pPr lvl="1"/>
            <a:r>
              <a:rPr lang="en-US" dirty="0" smtClean="0"/>
              <a:t>Peer-reviewed or referees</a:t>
            </a:r>
          </a:p>
          <a:p>
            <a:pPr lvl="1"/>
            <a:r>
              <a:rPr lang="en-US" dirty="0" smtClean="0"/>
              <a:t>International, national, state, &amp; local </a:t>
            </a:r>
            <a:r>
              <a:rPr lang="en-US" dirty="0"/>
              <a:t>levels</a:t>
            </a:r>
          </a:p>
          <a:p>
            <a:pPr lvl="1"/>
            <a:endParaRPr lang="en-US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282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44958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Department level</a:t>
            </a:r>
          </a:p>
          <a:p>
            <a:pPr lvl="1"/>
            <a:r>
              <a:rPr lang="en-US" dirty="0" smtClean="0"/>
              <a:t>Committees</a:t>
            </a:r>
          </a:p>
          <a:p>
            <a:pPr lvl="1"/>
            <a:r>
              <a:rPr lang="en-US" dirty="0" smtClean="0"/>
              <a:t>Tutors</a:t>
            </a:r>
          </a:p>
          <a:p>
            <a:pPr lvl="1"/>
            <a:r>
              <a:rPr lang="en-US" dirty="0" smtClean="0"/>
              <a:t>Volunteer</a:t>
            </a:r>
          </a:p>
          <a:p>
            <a:r>
              <a:rPr lang="en-US" dirty="0" smtClean="0"/>
              <a:t>College level</a:t>
            </a:r>
          </a:p>
          <a:p>
            <a:r>
              <a:rPr lang="en-US" dirty="0" smtClean="0"/>
              <a:t>University level</a:t>
            </a:r>
          </a:p>
          <a:p>
            <a:pPr marL="457200" lvl="3">
              <a:buSzPct val="85000"/>
            </a:pPr>
            <a:r>
              <a:rPr lang="en-US" sz="2000" dirty="0"/>
              <a:t>Chairing</a:t>
            </a:r>
          </a:p>
          <a:p>
            <a:r>
              <a:rPr lang="en-US" dirty="0" smtClean="0"/>
              <a:t>Community: </a:t>
            </a:r>
          </a:p>
          <a:p>
            <a:pPr lvl="1"/>
            <a:r>
              <a:rPr lang="en-US" dirty="0" smtClean="0"/>
              <a:t>Workshops</a:t>
            </a:r>
          </a:p>
          <a:p>
            <a:pPr lvl="1"/>
            <a:r>
              <a:rPr lang="en-US" dirty="0" smtClean="0"/>
              <a:t>Exhibits</a:t>
            </a:r>
          </a:p>
          <a:p>
            <a:pPr lvl="1"/>
            <a:r>
              <a:rPr lang="en-US" dirty="0" smtClean="0"/>
              <a:t>Judges (professional)</a:t>
            </a:r>
          </a:p>
          <a:p>
            <a:r>
              <a:rPr lang="en-US" dirty="0" smtClean="0"/>
              <a:t>Professional level</a:t>
            </a:r>
          </a:p>
          <a:p>
            <a:pPr lvl="1"/>
            <a:r>
              <a:rPr lang="en-US" dirty="0" smtClean="0"/>
              <a:t>Review board</a:t>
            </a:r>
          </a:p>
          <a:p>
            <a:pPr lvl="1"/>
            <a:r>
              <a:rPr lang="en-US" dirty="0" smtClean="0"/>
              <a:t>Organization officers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27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Publication: Various Types of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Anonymous peer </a:t>
            </a:r>
            <a:r>
              <a:rPr lang="en-US" dirty="0" smtClean="0"/>
              <a:t>review (also “blind review”)</a:t>
            </a:r>
          </a:p>
          <a:p>
            <a:pPr lvl="1"/>
            <a:r>
              <a:rPr lang="en-US" dirty="0"/>
              <a:t>In "double-blind" </a:t>
            </a:r>
            <a:r>
              <a:rPr lang="en-US" dirty="0" smtClean="0"/>
              <a:t>review</a:t>
            </a:r>
            <a:endParaRPr lang="en-US" dirty="0"/>
          </a:p>
          <a:p>
            <a:pPr lvl="1"/>
            <a:r>
              <a:rPr lang="en-US" dirty="0" smtClean="0"/>
              <a:t>Conflict of interest</a:t>
            </a:r>
          </a:p>
          <a:p>
            <a:endParaRPr lang="en-US" dirty="0" smtClean="0"/>
          </a:p>
          <a:p>
            <a:r>
              <a:rPr lang="en-US" dirty="0"/>
              <a:t>Open peer </a:t>
            </a:r>
            <a:r>
              <a:rPr lang="en-US" dirty="0" smtClean="0"/>
              <a:t>review</a:t>
            </a:r>
          </a:p>
          <a:p>
            <a:r>
              <a:rPr lang="en-US" dirty="0" smtClean="0"/>
              <a:t>Post-publication </a:t>
            </a:r>
            <a:r>
              <a:rPr lang="en-US" dirty="0"/>
              <a:t>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53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1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academic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6477000" cy="4876800"/>
          </a:xfrm>
        </p:spPr>
        <p:txBody>
          <a:bodyPr/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Textbooks</a:t>
            </a:r>
          </a:p>
          <a:p>
            <a:r>
              <a:rPr lang="en-US" dirty="0" smtClean="0"/>
              <a:t>Journal articles</a:t>
            </a:r>
          </a:p>
          <a:p>
            <a:r>
              <a:rPr lang="en-US" dirty="0"/>
              <a:t>Online journals</a:t>
            </a:r>
          </a:p>
          <a:p>
            <a:r>
              <a:rPr lang="en-US" dirty="0" smtClean="0"/>
              <a:t>Book chapters</a:t>
            </a:r>
          </a:p>
          <a:p>
            <a:r>
              <a:rPr lang="en-US" dirty="0" smtClean="0"/>
              <a:t>Software</a:t>
            </a:r>
          </a:p>
          <a:p>
            <a:r>
              <a:rPr lang="en-US" dirty="0" smtClean="0"/>
              <a:t>Web-sites</a:t>
            </a:r>
          </a:p>
          <a:p>
            <a:r>
              <a:rPr lang="en-US" dirty="0" smtClean="0"/>
              <a:t>Published curriculum design</a:t>
            </a:r>
          </a:p>
          <a:p>
            <a:r>
              <a:rPr lang="en-US" dirty="0" smtClean="0"/>
              <a:t>Study guides</a:t>
            </a:r>
          </a:p>
          <a:p>
            <a:r>
              <a:rPr lang="en-US" dirty="0" smtClean="0"/>
              <a:t>State publications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Self-publishing companies</a:t>
            </a:r>
          </a:p>
          <a:p>
            <a:pPr lvl="1"/>
            <a:r>
              <a:rPr lang="en-US" dirty="0" smtClean="0"/>
              <a:t>Lulu </a:t>
            </a:r>
          </a:p>
          <a:p>
            <a:pPr lvl="1"/>
            <a:r>
              <a:rPr lang="en-US" dirty="0" err="1" smtClean="0"/>
              <a:t>CreateSpace</a:t>
            </a:r>
            <a:endParaRPr lang="en-US" dirty="0" smtClean="0"/>
          </a:p>
          <a:p>
            <a:pPr lvl="1"/>
            <a:r>
              <a:rPr lang="en-US" dirty="0" smtClean="0"/>
              <a:t>Lightning Source</a:t>
            </a:r>
          </a:p>
          <a:p>
            <a:r>
              <a:rPr lang="en-US" dirty="0" smtClean="0"/>
              <a:t>Self-publishing companies are only the same in the fact that they all use almost the exact same technologies to print books. </a:t>
            </a:r>
          </a:p>
          <a:p>
            <a:r>
              <a:rPr lang="en-US" dirty="0"/>
              <a:t>E</a:t>
            </a:r>
            <a:r>
              <a:rPr lang="en-US" dirty="0" smtClean="0"/>
              <a:t>ach company has a unique approach to the market, and a distinct personality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Few Types of Self-Publishing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on demand:</a:t>
            </a:r>
          </a:p>
          <a:p>
            <a:pPr lvl="1"/>
            <a:r>
              <a:rPr lang="zh-TW" altLang="en-US" dirty="0"/>
              <a:t>需要多少發行多少，不必先做出具體的產品，只需等待訂戶的訂購，依數量發行</a:t>
            </a:r>
            <a:endParaRPr lang="en-US" dirty="0" smtClean="0"/>
          </a:p>
          <a:p>
            <a:r>
              <a:rPr lang="en-US" dirty="0" smtClean="0"/>
              <a:t>E-books:</a:t>
            </a:r>
          </a:p>
          <a:p>
            <a:pPr lvl="1"/>
            <a:r>
              <a:rPr lang="zh-TW" altLang="en-US" dirty="0"/>
              <a:t>需要多少發行多少，不必先做出具體的產品，只需等待訂戶的訂購，依數量發行</a:t>
            </a:r>
            <a:endParaRPr lang="en-US" dirty="0" smtClean="0"/>
          </a:p>
          <a:p>
            <a:r>
              <a:rPr lang="en-US" dirty="0" smtClean="0"/>
              <a:t>Vanity publishing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5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Self-Publishing Business Model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Publishing Contract</a:t>
            </a:r>
          </a:p>
          <a:p>
            <a:r>
              <a:rPr lang="en-US" dirty="0" smtClean="0"/>
              <a:t>Retail Price</a:t>
            </a:r>
          </a:p>
          <a:p>
            <a:r>
              <a:rPr lang="en-US" dirty="0" smtClean="0"/>
              <a:t>Author Book Costs</a:t>
            </a:r>
          </a:p>
          <a:p>
            <a:r>
              <a:rPr lang="en-US" dirty="0" smtClean="0"/>
              <a:t>Creative Control</a:t>
            </a:r>
          </a:p>
          <a:p>
            <a:r>
              <a:rPr lang="en-US" dirty="0" smtClean="0"/>
              <a:t>Total Cost of Self Publishing</a:t>
            </a:r>
          </a:p>
          <a:p>
            <a:r>
              <a:rPr lang="en-US" dirty="0" smtClean="0"/>
              <a:t>Print on Demand</a:t>
            </a:r>
          </a:p>
          <a:p>
            <a:r>
              <a:rPr lang="en-US" dirty="0" smtClean="0"/>
              <a:t>Distribution through Amazon.com and other online and brick-and-mortar retailers</a:t>
            </a:r>
          </a:p>
          <a:p>
            <a:r>
              <a:rPr lang="en-US" dirty="0" smtClean="0"/>
              <a:t>Marketing to target readers</a:t>
            </a:r>
          </a:p>
          <a:p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1233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333</TotalTime>
  <Words>408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Dr. Irene Chen 陳琳琳</vt:lpstr>
      <vt:lpstr>Rank &amp; Tenure Review in the US: A General Overview</vt:lpstr>
      <vt:lpstr>Service</vt:lpstr>
      <vt:lpstr>Publication: Various Types of Review</vt:lpstr>
      <vt:lpstr>PowerPoint Presentation</vt:lpstr>
      <vt:lpstr>Types of academic publications</vt:lpstr>
      <vt:lpstr>Self-Publishing</vt:lpstr>
      <vt:lpstr>A Few Types of Self-Publishing</vt:lpstr>
      <vt:lpstr>Self-Publishing Business Model </vt:lpstr>
      <vt:lpstr>Academic Author Mill</vt:lpstr>
      <vt:lpstr>Irene’s Book on CreateSpace</vt:lpstr>
      <vt:lpstr>CreateSpace Author Dashboard</vt:lpstr>
      <vt:lpstr>CreatSpace Loyalty Report</vt:lpstr>
      <vt:lpstr>Books are sold through Amazon.com</vt:lpstr>
      <vt:lpstr>Kindle version sold through Amazon</vt:lpstr>
      <vt:lpstr>Take the Consequences of Self-Publishing</vt:lpstr>
      <vt:lpstr>Q &amp; A  Thank you!</vt:lpstr>
    </vt:vector>
  </TitlesOfParts>
  <Company>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</dc:creator>
  <cp:lastModifiedBy>IC</cp:lastModifiedBy>
  <cp:revision>66</cp:revision>
  <dcterms:created xsi:type="dcterms:W3CDTF">2013-06-01T15:43:59Z</dcterms:created>
  <dcterms:modified xsi:type="dcterms:W3CDTF">2013-07-04T11:33:34Z</dcterms:modified>
</cp:coreProperties>
</file>