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7" r:id="rId18"/>
    <p:sldId id="272" r:id="rId19"/>
    <p:sldId id="273" r:id="rId20"/>
    <p:sldId id="274" r:id="rId21"/>
    <p:sldId id="278" r:id="rId22"/>
    <p:sldId id="280"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0"/>
  </p:normalViewPr>
  <p:slideViewPr>
    <p:cSldViewPr>
      <p:cViewPr varScale="1">
        <p:scale>
          <a:sx n="73" d="100"/>
          <a:sy n="73" d="100"/>
        </p:scale>
        <p:origin x="-104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A480BB-5A0E-41F5-9A7D-9AEADF68C48D}" type="datetimeFigureOut">
              <a:rPr lang="en-US" smtClean="0"/>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0DD06-CEA8-4D33-9B4D-1335C83F4C33}"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480BB-5A0E-41F5-9A7D-9AEADF68C48D}" type="datetimeFigureOut">
              <a:rPr lang="en-US" smtClean="0"/>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0DD06-CEA8-4D33-9B4D-1335C83F4C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A480BB-5A0E-41F5-9A7D-9AEADF68C48D}" type="datetimeFigureOut">
              <a:rPr lang="en-US" smtClean="0"/>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0DD06-CEA8-4D33-9B4D-1335C83F4C3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480BB-5A0E-41F5-9A7D-9AEADF68C48D}" type="datetimeFigureOut">
              <a:rPr lang="en-US" smtClean="0"/>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0DD06-CEA8-4D33-9B4D-1335C83F4C3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A480BB-5A0E-41F5-9A7D-9AEADF68C48D}" type="datetimeFigureOut">
              <a:rPr lang="en-US" smtClean="0"/>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0DD06-CEA8-4D33-9B4D-1335C83F4C33}"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A480BB-5A0E-41F5-9A7D-9AEADF68C48D}" type="datetimeFigureOut">
              <a:rPr lang="en-US" smtClean="0"/>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0DD06-CEA8-4D33-9B4D-1335C83F4C3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A480BB-5A0E-41F5-9A7D-9AEADF68C48D}" type="datetimeFigureOut">
              <a:rPr lang="en-US" smtClean="0"/>
              <a:t>7/4/2013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C0DD06-CEA8-4D33-9B4D-1335C83F4C33}"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A480BB-5A0E-41F5-9A7D-9AEADF68C48D}" type="datetimeFigureOut">
              <a:rPr lang="en-US" smtClean="0"/>
              <a:t>7/4/2013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C0DD06-CEA8-4D33-9B4D-1335C83F4C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480BB-5A0E-41F5-9A7D-9AEADF68C48D}" type="datetimeFigureOut">
              <a:rPr lang="en-US" smtClean="0"/>
              <a:t>7/4/2013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C0DD06-CEA8-4D33-9B4D-1335C83F4C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A480BB-5A0E-41F5-9A7D-9AEADF68C48D}" type="datetimeFigureOut">
              <a:rPr lang="en-US" smtClean="0"/>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0DD06-CEA8-4D33-9B4D-1335C83F4C33}"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A480BB-5A0E-41F5-9A7D-9AEADF68C48D}" type="datetimeFigureOut">
              <a:rPr lang="en-US" smtClean="0"/>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0DD06-CEA8-4D33-9B4D-1335C83F4C3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9A480BB-5A0E-41F5-9A7D-9AEADF68C48D}" type="datetimeFigureOut">
              <a:rPr lang="en-US" smtClean="0"/>
              <a:t>7/4/2013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CC0DD06-CEA8-4D33-9B4D-1335C83F4C3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nstructionaldesign.org/storyboarding.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instructionaldesignandtraining.blogspot.com/2011/04/id-vocabulary.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instructionaldesignandtraining.blogspot.com/2011/04/id-vocabulary.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timc.idv.tw/wordclou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Dr. Irene Chen</a:t>
            </a:r>
            <a:br>
              <a:rPr lang="en-US" dirty="0" smtClean="0"/>
            </a:br>
            <a:r>
              <a:rPr lang="ja-JP" altLang="en-US" dirty="0"/>
              <a:t>陳琳琳</a:t>
            </a:r>
            <a:endParaRPr lang="en-US" dirty="0"/>
          </a:p>
        </p:txBody>
      </p:sp>
      <p:sp>
        <p:nvSpPr>
          <p:cNvPr id="3" name="Subtitle 2"/>
          <p:cNvSpPr>
            <a:spLocks noGrp="1"/>
          </p:cNvSpPr>
          <p:nvPr>
            <p:ph type="subTitle" idx="1"/>
          </p:nvPr>
        </p:nvSpPr>
        <p:spPr>
          <a:xfrm>
            <a:off x="685800" y="3505200"/>
            <a:ext cx="7620000" cy="1752600"/>
          </a:xfrm>
        </p:spPr>
        <p:txBody>
          <a:bodyPr>
            <a:normAutofit/>
          </a:bodyPr>
          <a:lstStyle/>
          <a:p>
            <a:pPr algn="ctr"/>
            <a:r>
              <a:rPr lang="en-US" dirty="0">
                <a:solidFill>
                  <a:schemeClr val="tx1"/>
                </a:solidFill>
              </a:rPr>
              <a:t>Important Instructional Design </a:t>
            </a:r>
            <a:r>
              <a:rPr lang="en-US" smtClean="0">
                <a:solidFill>
                  <a:schemeClr val="tx1"/>
                </a:solidFill>
              </a:rPr>
              <a:t>Vocabulary Words</a:t>
            </a:r>
            <a:endParaRPr lang="en-US" dirty="0" smtClean="0">
              <a:solidFill>
                <a:schemeClr val="tx1"/>
              </a:solidFill>
            </a:endParaRPr>
          </a:p>
          <a:p>
            <a:pPr algn="ctr"/>
            <a:endParaRPr lang="en-US" dirty="0"/>
          </a:p>
          <a:p>
            <a:pPr algn="ctr"/>
            <a:r>
              <a:rPr lang="en-US" dirty="0" smtClean="0"/>
              <a:t>Summer 2013</a:t>
            </a:r>
            <a:endParaRPr lang="en-US" dirty="0"/>
          </a:p>
        </p:txBody>
      </p:sp>
    </p:spTree>
    <p:extLst>
      <p:ext uri="{BB962C8B-B14F-4D97-AF65-F5344CB8AC3E}">
        <p14:creationId xmlns:p14="http://schemas.microsoft.com/office/powerpoint/2010/main" val="1225883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
            </a:r>
            <a:endParaRPr lang="en-US" dirty="0"/>
          </a:p>
        </p:txBody>
      </p:sp>
      <p:sp>
        <p:nvSpPr>
          <p:cNvPr id="3" name="Content Placeholder 2"/>
          <p:cNvSpPr>
            <a:spLocks noGrp="1"/>
          </p:cNvSpPr>
          <p:nvPr>
            <p:ph idx="1"/>
          </p:nvPr>
        </p:nvSpPr>
        <p:spPr/>
        <p:txBody>
          <a:bodyPr/>
          <a:lstStyle/>
          <a:p>
            <a:r>
              <a:rPr lang="en-US" b="1" dirty="0"/>
              <a:t>Digital Divide</a:t>
            </a:r>
            <a:r>
              <a:rPr lang="en-US" dirty="0"/>
              <a:t>: a popular term for the gap between those who can and cannot afford (or access) computers and related technologies.</a:t>
            </a:r>
          </a:p>
          <a:p>
            <a:endParaRPr lang="en-US" dirty="0"/>
          </a:p>
        </p:txBody>
      </p:sp>
    </p:spTree>
    <p:extLst>
      <p:ext uri="{BB962C8B-B14F-4D97-AF65-F5344CB8AC3E}">
        <p14:creationId xmlns:p14="http://schemas.microsoft.com/office/powerpoint/2010/main" val="3830475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a:r>
            <a:endParaRPr lang="en-US" dirty="0"/>
          </a:p>
        </p:txBody>
      </p:sp>
      <p:sp>
        <p:nvSpPr>
          <p:cNvPr id="3" name="Content Placeholder 2"/>
          <p:cNvSpPr>
            <a:spLocks noGrp="1"/>
          </p:cNvSpPr>
          <p:nvPr>
            <p:ph idx="1"/>
          </p:nvPr>
        </p:nvSpPr>
        <p:spPr/>
        <p:txBody>
          <a:bodyPr/>
          <a:lstStyle/>
          <a:p>
            <a:r>
              <a:rPr lang="en-US" b="1" dirty="0"/>
              <a:t>F2F (Face-to-Face)</a:t>
            </a:r>
            <a:r>
              <a:rPr lang="en-US" dirty="0"/>
              <a:t>: a term used to describe traditional classroom environments. Facilitative Questioning: an approach whereby a teacher or counselor poses open-ended questions to students, to allow them to explore ideas that may be complex or emotionally difficult. There are no right or wrong answers in this approach.</a:t>
            </a:r>
          </a:p>
          <a:p>
            <a:r>
              <a:rPr lang="en-US" b="1" dirty="0"/>
              <a:t>Facilitator</a:t>
            </a:r>
            <a:r>
              <a:rPr lang="en-US" dirty="0"/>
              <a:t>: an online instructor who assists, directs, and stimulates learning during an online course.</a:t>
            </a:r>
          </a:p>
          <a:p>
            <a:endParaRPr lang="en-US" dirty="0"/>
          </a:p>
        </p:txBody>
      </p:sp>
    </p:spTree>
    <p:extLst>
      <p:ext uri="{BB962C8B-B14F-4D97-AF65-F5344CB8AC3E}">
        <p14:creationId xmlns:p14="http://schemas.microsoft.com/office/powerpoint/2010/main" val="3830475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
            </a:r>
            <a:endParaRPr lang="en-US" dirty="0"/>
          </a:p>
        </p:txBody>
      </p:sp>
      <p:sp>
        <p:nvSpPr>
          <p:cNvPr id="3" name="Content Placeholder 2"/>
          <p:cNvSpPr>
            <a:spLocks noGrp="1"/>
          </p:cNvSpPr>
          <p:nvPr>
            <p:ph idx="1"/>
          </p:nvPr>
        </p:nvSpPr>
        <p:spPr/>
        <p:txBody>
          <a:bodyPr/>
          <a:lstStyle/>
          <a:p>
            <a:r>
              <a:rPr lang="en-US" b="1" dirty="0"/>
              <a:t>Higher Order Thinking Skills</a:t>
            </a:r>
            <a:r>
              <a:rPr lang="en-US" dirty="0"/>
              <a:t>: any thinking that goes beyond remembering basic facts. Two important reasons to improve higher-order thinking skills are 1) to enable students to apply facts to solve real world problems and 2) to improve the retention of information.</a:t>
            </a:r>
          </a:p>
          <a:p>
            <a:endParaRPr lang="en-US" dirty="0"/>
          </a:p>
        </p:txBody>
      </p:sp>
    </p:spTree>
    <p:extLst>
      <p:ext uri="{BB962C8B-B14F-4D97-AF65-F5344CB8AC3E}">
        <p14:creationId xmlns:p14="http://schemas.microsoft.com/office/powerpoint/2010/main" val="3830475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t>
            </a:r>
            <a:endParaRPr lang="en-US" dirty="0"/>
          </a:p>
        </p:txBody>
      </p:sp>
      <p:sp>
        <p:nvSpPr>
          <p:cNvPr id="3" name="Content Placeholder 2"/>
          <p:cNvSpPr>
            <a:spLocks noGrp="1"/>
          </p:cNvSpPr>
          <p:nvPr>
            <p:ph idx="1"/>
          </p:nvPr>
        </p:nvSpPr>
        <p:spPr/>
        <p:txBody>
          <a:bodyPr/>
          <a:lstStyle/>
          <a:p>
            <a:r>
              <a:rPr lang="en-US" b="1" dirty="0"/>
              <a:t>Individualized Instruction</a:t>
            </a:r>
            <a:r>
              <a:rPr lang="en-US" dirty="0"/>
              <a:t>: students systematically designing individual learning activities and materials, based on their interests, abilities and experiences</a:t>
            </a:r>
            <a:r>
              <a:rPr lang="en-US" dirty="0" smtClean="0"/>
              <a:t>.</a:t>
            </a:r>
          </a:p>
          <a:p>
            <a:r>
              <a:rPr lang="en-US" b="1" dirty="0"/>
              <a:t>Instructional Design</a:t>
            </a:r>
            <a:r>
              <a:rPr lang="en-US" dirty="0"/>
              <a:t>: systematic instructional needs assessment, development, evaluation, implementation, and maintenance of materials and programs.</a:t>
            </a:r>
          </a:p>
          <a:p>
            <a:endParaRPr lang="en-US" dirty="0"/>
          </a:p>
          <a:p>
            <a:endParaRPr lang="en-US" dirty="0"/>
          </a:p>
        </p:txBody>
      </p:sp>
    </p:spTree>
    <p:extLst>
      <p:ext uri="{BB962C8B-B14F-4D97-AF65-F5344CB8AC3E}">
        <p14:creationId xmlns:p14="http://schemas.microsoft.com/office/powerpoint/2010/main" val="3830475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
            </a:r>
            <a:endParaRPr lang="en-US" dirty="0"/>
          </a:p>
        </p:txBody>
      </p:sp>
      <p:sp>
        <p:nvSpPr>
          <p:cNvPr id="3" name="Content Placeholder 2"/>
          <p:cNvSpPr>
            <a:spLocks noGrp="1"/>
          </p:cNvSpPr>
          <p:nvPr>
            <p:ph idx="1"/>
          </p:nvPr>
        </p:nvSpPr>
        <p:spPr/>
        <p:txBody>
          <a:bodyPr/>
          <a:lstStyle/>
          <a:p>
            <a:r>
              <a:rPr lang="en-US" b="1" dirty="0"/>
              <a:t>Navigation</a:t>
            </a:r>
            <a:r>
              <a:rPr lang="en-US" dirty="0"/>
              <a:t>: moving from website to website on the World Wide Web or an online site that may not be part of the World Wide Web, including an intranet site or an online course. 2) a web site's or course's information architecture that enables users to steer their way though the site</a:t>
            </a:r>
            <a:r>
              <a:rPr lang="en-US" dirty="0" smtClean="0"/>
              <a:t>.</a:t>
            </a:r>
          </a:p>
          <a:p>
            <a:r>
              <a:rPr lang="en-US" b="1" dirty="0"/>
              <a:t>Non-Examples</a:t>
            </a:r>
            <a:r>
              <a:rPr lang="en-US" dirty="0"/>
              <a:t>: a technique used in direct instruction to help learners distinguish between related ideas.</a:t>
            </a:r>
          </a:p>
          <a:p>
            <a:endParaRPr lang="en-US" dirty="0"/>
          </a:p>
          <a:p>
            <a:endParaRPr lang="en-US" dirty="0"/>
          </a:p>
        </p:txBody>
      </p:sp>
    </p:spTree>
    <p:extLst>
      <p:ext uri="{BB962C8B-B14F-4D97-AF65-F5344CB8AC3E}">
        <p14:creationId xmlns:p14="http://schemas.microsoft.com/office/powerpoint/2010/main" val="3830475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Page Turner</a:t>
            </a:r>
            <a:r>
              <a:rPr lang="en-US" dirty="0"/>
              <a:t>: a derogatory term for e-Learning sites that offer little or no graphics or interaction, and consist mostly of simple text pages</a:t>
            </a:r>
            <a:r>
              <a:rPr lang="en-US" dirty="0" smtClean="0"/>
              <a:t>.</a:t>
            </a:r>
          </a:p>
          <a:p>
            <a:r>
              <a:rPr lang="en-US" b="1" dirty="0"/>
              <a:t>PBL (Problem-Based </a:t>
            </a:r>
            <a:r>
              <a:rPr lang="en-US" b="1" dirty="0" smtClean="0"/>
              <a:t>Learning; </a:t>
            </a:r>
            <a:r>
              <a:rPr lang="zh-TW" altLang="en-US" dirty="0"/>
              <a:t>問題導向學習</a:t>
            </a:r>
            <a:r>
              <a:rPr lang="en-US" b="1" dirty="0" smtClean="0"/>
              <a:t>)</a:t>
            </a:r>
            <a:r>
              <a:rPr lang="en-US" dirty="0" smtClean="0"/>
              <a:t>: </a:t>
            </a:r>
            <a:r>
              <a:rPr lang="en-US" dirty="0"/>
              <a:t>an inductive teaching method where no direct instruction takes place. The teacher poses authentic (real-world) problems and students learn content and skills as they work together to solve the problems</a:t>
            </a:r>
            <a:r>
              <a:rPr lang="en-US" dirty="0" smtClean="0"/>
              <a:t>.</a:t>
            </a:r>
          </a:p>
          <a:p>
            <a:r>
              <a:rPr lang="en-US" b="1" dirty="0"/>
              <a:t>Portfolio</a:t>
            </a:r>
            <a:r>
              <a:rPr lang="en-US" dirty="0"/>
              <a:t>: samples of a student's work, carefully selected by the student and accompanied by formal criteria against which readers can judge the material</a:t>
            </a:r>
            <a:r>
              <a:rPr lang="en-US" dirty="0" smtClean="0"/>
              <a:t>.</a:t>
            </a:r>
          </a:p>
          <a:p>
            <a:r>
              <a:rPr lang="en-US" b="1" dirty="0" smtClean="0"/>
              <a:t>Prototype</a:t>
            </a:r>
            <a:r>
              <a:rPr lang="zh-CN" altLang="en-US" dirty="0"/>
              <a:t>原型</a:t>
            </a:r>
            <a:r>
              <a:rPr lang="en-US" dirty="0" smtClean="0"/>
              <a:t>- </a:t>
            </a:r>
            <a:r>
              <a:rPr lang="en-US" dirty="0"/>
              <a:t>a prototype is a physical model of a product. A miniature version of what a new car would look like is an example of a prototype. Prototypes can be working or non-working. </a:t>
            </a:r>
          </a:p>
          <a:p>
            <a:endParaRPr lang="en-US" dirty="0"/>
          </a:p>
          <a:p>
            <a:endParaRPr lang="en-US" dirty="0"/>
          </a:p>
          <a:p>
            <a:endParaRPr lang="en-US" dirty="0"/>
          </a:p>
        </p:txBody>
      </p:sp>
    </p:spTree>
    <p:extLst>
      <p:ext uri="{BB962C8B-B14F-4D97-AF65-F5344CB8AC3E}">
        <p14:creationId xmlns:p14="http://schemas.microsoft.com/office/powerpoint/2010/main" val="383047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
            </a:r>
            <a:endParaRPr lang="en-US" dirty="0"/>
          </a:p>
        </p:txBody>
      </p:sp>
      <p:sp>
        <p:nvSpPr>
          <p:cNvPr id="3" name="Content Placeholder 2"/>
          <p:cNvSpPr>
            <a:spLocks noGrp="1"/>
          </p:cNvSpPr>
          <p:nvPr>
            <p:ph idx="1"/>
          </p:nvPr>
        </p:nvSpPr>
        <p:spPr/>
        <p:txBody>
          <a:bodyPr/>
          <a:lstStyle/>
          <a:p>
            <a:r>
              <a:rPr lang="en-US" b="1" dirty="0" smtClean="0"/>
              <a:t>Repurpose</a:t>
            </a:r>
            <a:r>
              <a:rPr lang="zh-CN" altLang="en-US" dirty="0"/>
              <a:t>重用</a:t>
            </a:r>
            <a:r>
              <a:rPr lang="en-US" dirty="0" smtClean="0"/>
              <a:t>: </a:t>
            </a:r>
            <a:r>
              <a:rPr lang="en-US" dirty="0"/>
              <a:t>to reuse content by restructuring it for a different function than was originally intended</a:t>
            </a:r>
            <a:r>
              <a:rPr lang="en-US" dirty="0" smtClean="0"/>
              <a:t>.</a:t>
            </a:r>
            <a:r>
              <a:rPr lang="en-US" b="1" dirty="0"/>
              <a:t> </a:t>
            </a:r>
            <a:endParaRPr lang="en-US" b="1" dirty="0" smtClean="0"/>
          </a:p>
          <a:p>
            <a:r>
              <a:rPr lang="en-US" b="1" dirty="0" smtClean="0"/>
              <a:t>Rich </a:t>
            </a:r>
            <a:r>
              <a:rPr lang="en-US" b="1" dirty="0"/>
              <a:t>Content</a:t>
            </a:r>
            <a:r>
              <a:rPr lang="en-US" dirty="0"/>
              <a:t>: high-quality course or webpage material, often created using sophisticated design techniques that emphasize the intended message</a:t>
            </a:r>
            <a:r>
              <a:rPr lang="en-US" dirty="0" smtClean="0"/>
              <a:t>.</a:t>
            </a:r>
            <a:r>
              <a:rPr lang="en-US" b="1" dirty="0"/>
              <a:t> </a:t>
            </a:r>
            <a:endParaRPr lang="en-US" b="1" dirty="0" smtClean="0"/>
          </a:p>
          <a:p>
            <a:r>
              <a:rPr lang="en-US" b="1" dirty="0" smtClean="0"/>
              <a:t>Rubrics</a:t>
            </a:r>
            <a:r>
              <a:rPr lang="en-US" dirty="0"/>
              <a:t>: a code or set of codes governing an action, activity or project.</a:t>
            </a:r>
          </a:p>
          <a:p>
            <a:endParaRPr lang="en-US" dirty="0"/>
          </a:p>
          <a:p>
            <a:endParaRPr lang="en-US" dirty="0"/>
          </a:p>
          <a:p>
            <a:endParaRPr lang="en-US" dirty="0"/>
          </a:p>
        </p:txBody>
      </p:sp>
    </p:spTree>
    <p:extLst>
      <p:ext uri="{BB962C8B-B14F-4D97-AF65-F5344CB8AC3E}">
        <p14:creationId xmlns:p14="http://schemas.microsoft.com/office/powerpoint/2010/main" val="3830475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endParaRPr lang="en-US" dirty="0"/>
          </a:p>
        </p:txBody>
      </p:sp>
      <p:sp>
        <p:nvSpPr>
          <p:cNvPr id="3" name="Content Placeholder 2"/>
          <p:cNvSpPr>
            <a:spLocks noGrp="1"/>
          </p:cNvSpPr>
          <p:nvPr>
            <p:ph idx="1"/>
          </p:nvPr>
        </p:nvSpPr>
        <p:spPr/>
        <p:txBody>
          <a:bodyPr>
            <a:normAutofit fontScale="92500"/>
          </a:bodyPr>
          <a:lstStyle/>
          <a:p>
            <a:r>
              <a:rPr lang="en-US" b="1" dirty="0"/>
              <a:t>Storyboard</a:t>
            </a:r>
            <a:r>
              <a:rPr lang="en-US" dirty="0"/>
              <a:t>: an outline of a multimedia project in which each page represents a screen to be designed and developed</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marL="0" indent="0">
              <a:buNone/>
            </a:pPr>
            <a:r>
              <a:rPr lang="en-US" dirty="0" smtClean="0">
                <a:hlinkClick r:id="rId2"/>
              </a:rPr>
              <a:t>http</a:t>
            </a:r>
            <a:r>
              <a:rPr lang="en-US" dirty="0">
                <a:hlinkClick r:id="rId2"/>
              </a:rPr>
              <a:t>://</a:t>
            </a:r>
            <a:r>
              <a:rPr lang="en-US" dirty="0" smtClean="0">
                <a:hlinkClick r:id="rId2"/>
              </a:rPr>
              <a:t>www.instructionaldesign.org/storyboarding.html</a:t>
            </a:r>
            <a:endParaRPr lang="en-US" dirty="0" smtClean="0"/>
          </a:p>
          <a:p>
            <a:endParaRPr lang="en-US" dirty="0"/>
          </a:p>
          <a:p>
            <a:endParaRPr lang="en-US" dirty="0"/>
          </a:p>
        </p:txBody>
      </p:sp>
      <p:pic>
        <p:nvPicPr>
          <p:cNvPr id="4" name="Picture 3"/>
          <p:cNvPicPr/>
          <p:nvPr/>
        </p:nvPicPr>
        <p:blipFill rotWithShape="1">
          <a:blip r:embed="rId3"/>
          <a:srcRect l="61762" t="36209" r="20401" b="20268"/>
          <a:stretch/>
        </p:blipFill>
        <p:spPr bwMode="auto">
          <a:xfrm>
            <a:off x="4042092" y="2620645"/>
            <a:ext cx="2434908" cy="31705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2686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endParaRPr lang="en-US" dirty="0"/>
          </a:p>
        </p:txBody>
      </p:sp>
      <p:sp>
        <p:nvSpPr>
          <p:cNvPr id="3" name="Content Placeholder 2"/>
          <p:cNvSpPr>
            <a:spLocks noGrp="1"/>
          </p:cNvSpPr>
          <p:nvPr>
            <p:ph idx="1"/>
          </p:nvPr>
        </p:nvSpPr>
        <p:spPr/>
        <p:txBody>
          <a:bodyPr>
            <a:normAutofit lnSpcReduction="10000"/>
          </a:bodyPr>
          <a:lstStyle/>
          <a:p>
            <a:r>
              <a:rPr lang="en-US" b="1" dirty="0"/>
              <a:t>S.W.O.T. Analysis</a:t>
            </a:r>
            <a:r>
              <a:rPr lang="en-US" dirty="0"/>
              <a:t>: Analysis of Strengths, Weaknesses, Opportunities and Threats (SWOT) in a situation</a:t>
            </a:r>
            <a:r>
              <a:rPr lang="en-US" dirty="0" smtClean="0"/>
              <a:t>.</a:t>
            </a:r>
          </a:p>
          <a:p>
            <a:r>
              <a:rPr lang="en-US" b="1" dirty="0"/>
              <a:t>Scaffolding</a:t>
            </a:r>
            <a:r>
              <a:rPr lang="en-US" dirty="0"/>
              <a:t>: providing temporary support, to build on a student's existing knowledge through examples and explanations until help is no longer needed.</a:t>
            </a:r>
          </a:p>
          <a:p>
            <a:r>
              <a:rPr lang="en-US" b="1" dirty="0"/>
              <a:t>Scalability</a:t>
            </a:r>
            <a:r>
              <a:rPr lang="en-US" dirty="0"/>
              <a:t>: the degree to which a computer application or component may be expanded in size, volume or number of users served, and continue to function properly.</a:t>
            </a:r>
          </a:p>
          <a:p>
            <a:r>
              <a:rPr lang="en-US" b="1" dirty="0"/>
              <a:t>Sequencing</a:t>
            </a:r>
            <a:r>
              <a:rPr lang="en-US" dirty="0"/>
              <a:t>: the process of organizing concepts in the order in which they naturally occur.</a:t>
            </a:r>
          </a:p>
          <a:p>
            <a:r>
              <a:rPr lang="en-US" b="1" dirty="0"/>
              <a:t>SME (Subject-Matter </a:t>
            </a:r>
            <a:r>
              <a:rPr lang="en-US" b="1" dirty="0" smtClean="0"/>
              <a:t>Expert;</a:t>
            </a:r>
            <a:r>
              <a:rPr lang="ja-JP" altLang="en-US" b="1" dirty="0"/>
              <a:t>內</a:t>
            </a:r>
            <a:r>
              <a:rPr lang="ja-JP" altLang="en-US" dirty="0"/>
              <a:t>容專家</a:t>
            </a:r>
            <a:r>
              <a:rPr lang="en-US" b="1" dirty="0" smtClean="0"/>
              <a:t>)</a:t>
            </a:r>
            <a:r>
              <a:rPr lang="en-US" dirty="0" smtClean="0"/>
              <a:t>: </a:t>
            </a:r>
            <a:r>
              <a:rPr lang="en-US" dirty="0"/>
              <a:t>an individual who is recognized as having expert knowledge about, and skills in, a subject area.</a:t>
            </a:r>
          </a:p>
          <a:p>
            <a:endParaRPr lang="en-US" dirty="0"/>
          </a:p>
          <a:p>
            <a:endParaRPr lang="en-US" dirty="0"/>
          </a:p>
        </p:txBody>
      </p:sp>
    </p:spTree>
    <p:extLst>
      <p:ext uri="{BB962C8B-B14F-4D97-AF65-F5344CB8AC3E}">
        <p14:creationId xmlns:p14="http://schemas.microsoft.com/office/powerpoint/2010/main" val="3830475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endParaRPr lang="en-US" dirty="0"/>
          </a:p>
        </p:txBody>
      </p:sp>
      <p:sp>
        <p:nvSpPr>
          <p:cNvPr id="3" name="Content Placeholder 2"/>
          <p:cNvSpPr>
            <a:spLocks noGrp="1"/>
          </p:cNvSpPr>
          <p:nvPr>
            <p:ph idx="1"/>
          </p:nvPr>
        </p:nvSpPr>
        <p:spPr/>
        <p:txBody>
          <a:bodyPr/>
          <a:lstStyle/>
          <a:p>
            <a:r>
              <a:rPr lang="en-US" b="1" dirty="0"/>
              <a:t>Spiral Sequencing</a:t>
            </a:r>
            <a:r>
              <a:rPr lang="en-US" dirty="0"/>
              <a:t>: an instructional approach in which ideas are presented to students beginning with simple concepts, and then periodically revisited and expanding upon, as appropriate for the learners' cognitive levels.</a:t>
            </a:r>
          </a:p>
          <a:p>
            <a:r>
              <a:rPr lang="en-US" b="1" dirty="0"/>
              <a:t>Stakeholder</a:t>
            </a:r>
            <a:r>
              <a:rPr lang="en-US" dirty="0"/>
              <a:t>: a person with a vested interest in the successful completion of a project. Stakeholders in e-Learning often include developers, facilitators, users, training managers, and customers.</a:t>
            </a:r>
          </a:p>
          <a:p>
            <a:endParaRPr lang="en-US" dirty="0"/>
          </a:p>
        </p:txBody>
      </p:sp>
    </p:spTree>
    <p:extLst>
      <p:ext uri="{BB962C8B-B14F-4D97-AF65-F5344CB8AC3E}">
        <p14:creationId xmlns:p14="http://schemas.microsoft.com/office/powerpoint/2010/main" val="3830475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a:t>
            </a:r>
            <a:endParaRPr lang="en-US" sz="3600" dirty="0"/>
          </a:p>
        </p:txBody>
      </p:sp>
      <p:sp>
        <p:nvSpPr>
          <p:cNvPr id="3" name="Content Placeholder 2"/>
          <p:cNvSpPr>
            <a:spLocks noGrp="1"/>
          </p:cNvSpPr>
          <p:nvPr>
            <p:ph idx="1"/>
          </p:nvPr>
        </p:nvSpPr>
        <p:spPr/>
        <p:txBody>
          <a:bodyPr>
            <a:normAutofit/>
          </a:bodyPr>
          <a:lstStyle/>
          <a:p>
            <a:r>
              <a:rPr lang="en-US" b="1" dirty="0"/>
              <a:t>ADA:</a:t>
            </a:r>
            <a:r>
              <a:rPr lang="en-US" dirty="0"/>
              <a:t> The Americans with Disabilities Act is a U.S. law passed in 1990 that prohibits discrimination against people with disabilities. This Act gives civil rights protection to individuals with disabilities and impacts businesses and organizations as both service providers and employers.</a:t>
            </a:r>
          </a:p>
          <a:p>
            <a:endParaRPr lang="en-US" dirty="0"/>
          </a:p>
          <a:p>
            <a:endParaRPr lang="en-US" dirty="0" smtClean="0"/>
          </a:p>
          <a:p>
            <a:pPr marL="0" indent="0">
              <a:buNone/>
            </a:pPr>
            <a:r>
              <a:rPr lang="en-US" dirty="0">
                <a:hlinkClick r:id="rId2"/>
              </a:rPr>
              <a:t>http://instructionaldesignandtraining.blogspot.com/2011/04/id-vocabulary.html</a:t>
            </a:r>
            <a:endParaRPr lang="en-US" dirty="0"/>
          </a:p>
        </p:txBody>
      </p:sp>
    </p:spTree>
    <p:extLst>
      <p:ext uri="{BB962C8B-B14F-4D97-AF65-F5344CB8AC3E}">
        <p14:creationId xmlns:p14="http://schemas.microsoft.com/office/powerpoint/2010/main" val="4009504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Definitions based on:</a:t>
            </a:r>
            <a:endParaRPr lang="en-US" dirty="0"/>
          </a:p>
        </p:txBody>
      </p:sp>
      <p:sp>
        <p:nvSpPr>
          <p:cNvPr id="3" name="Content Placeholder 2"/>
          <p:cNvSpPr>
            <a:spLocks noGrp="1"/>
          </p:cNvSpPr>
          <p:nvPr>
            <p:ph idx="1"/>
          </p:nvPr>
        </p:nvSpPr>
        <p:spPr/>
        <p:txBody>
          <a:bodyPr/>
          <a:lstStyle/>
          <a:p>
            <a:r>
              <a:rPr lang="en-US" dirty="0">
                <a:hlinkClick r:id="rId2"/>
              </a:rPr>
              <a:t>http://instructionaldesignandtraining.blogspot.com/2011/04/id-vocabulary.html</a:t>
            </a:r>
            <a:endParaRPr lang="en-US" dirty="0"/>
          </a:p>
          <a:p>
            <a:endParaRPr lang="en-US" dirty="0"/>
          </a:p>
        </p:txBody>
      </p:sp>
    </p:spTree>
    <p:extLst>
      <p:ext uri="{BB962C8B-B14F-4D97-AF65-F5344CB8AC3E}">
        <p14:creationId xmlns:p14="http://schemas.microsoft.com/office/powerpoint/2010/main" val="3830475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Visualization: </a:t>
            </a:r>
            <a:r>
              <a:rPr lang="zh-TW" altLang="en-US" sz="2700" b="1" dirty="0"/>
              <a:t>吳奇隆</a:t>
            </a:r>
            <a:r>
              <a:rPr lang="en-US" altLang="zh-TW" sz="2700" b="1" dirty="0"/>
              <a:t>PO</a:t>
            </a:r>
            <a:r>
              <a:rPr lang="zh-TW" altLang="en-US" sz="2700" b="1" dirty="0"/>
              <a:t>「今天長這樣」 無聊變流行</a:t>
            </a:r>
            <a:r>
              <a:rPr lang="zh-TW" altLang="en-US" b="1" dirty="0"/>
              <a:t/>
            </a:r>
            <a:br>
              <a:rPr lang="zh-TW" altLang="en-US" b="1" dirty="0"/>
            </a:b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1"/>
            <a:ext cx="865632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488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TW" altLang="en-US" b="1" dirty="0"/>
              <a:t>今天長這</a:t>
            </a:r>
            <a:r>
              <a:rPr lang="zh-TW" altLang="en-US" b="1" dirty="0" smtClean="0"/>
              <a:t>樣 </a:t>
            </a:r>
            <a:r>
              <a:rPr lang="en-US" altLang="zh-TW" b="1" dirty="0" smtClean="0"/>
              <a:t>7/4/2013</a:t>
            </a:r>
            <a:endParaRPr lang="en-US" dirty="0"/>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686800"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671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文字</a:t>
            </a:r>
            <a:r>
              <a:rPr lang="ja-JP" altLang="en-US" dirty="0" smtClean="0"/>
              <a:t>雲 </a:t>
            </a:r>
            <a:r>
              <a:rPr lang="en-US" dirty="0" smtClean="0">
                <a:hlinkClick r:id="rId2"/>
              </a:rPr>
              <a:t>http</a:t>
            </a:r>
            <a:r>
              <a:rPr lang="en-US" dirty="0">
                <a:hlinkClick r:id="rId2"/>
              </a:rPr>
              <a:t>://timc.idv.tw/wordcloud/</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8458200"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710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endParaRPr lang="en-US" dirty="0"/>
          </a:p>
        </p:txBody>
      </p:sp>
      <p:sp>
        <p:nvSpPr>
          <p:cNvPr id="3" name="Content Placeholder 2"/>
          <p:cNvSpPr>
            <a:spLocks noGrp="1"/>
          </p:cNvSpPr>
          <p:nvPr>
            <p:ph idx="1"/>
          </p:nvPr>
        </p:nvSpPr>
        <p:spPr/>
        <p:txBody>
          <a:bodyPr>
            <a:normAutofit/>
          </a:bodyPr>
          <a:lstStyle/>
          <a:p>
            <a:r>
              <a:rPr lang="en-US" b="1" dirty="0"/>
              <a:t>ADHD (Attention Deficit Hyperactivity Disorder):</a:t>
            </a:r>
            <a:r>
              <a:rPr lang="en-US" dirty="0"/>
              <a:t> a disorder in which a student may exhibit poor concentration, plus impulsivity and hyperactivity.</a:t>
            </a:r>
          </a:p>
          <a:p>
            <a:r>
              <a:rPr lang="en-US" b="1" dirty="0"/>
              <a:t>Adult Learning </a:t>
            </a:r>
            <a:r>
              <a:rPr lang="en-US" b="1" dirty="0" smtClean="0"/>
              <a:t>Theory</a:t>
            </a:r>
            <a:r>
              <a:rPr lang="en-US" dirty="0"/>
              <a:t> </a:t>
            </a:r>
            <a:r>
              <a:rPr lang="en-US" dirty="0" smtClean="0"/>
              <a:t>(</a:t>
            </a:r>
            <a:r>
              <a:rPr lang="en-US" b="1" dirty="0" smtClean="0"/>
              <a:t>Andragogy</a:t>
            </a:r>
            <a:r>
              <a:rPr lang="en-US" dirty="0" smtClean="0"/>
              <a:t>): a </a:t>
            </a:r>
            <a:r>
              <a:rPr lang="en-US" dirty="0"/>
              <a:t>theory pioneered by Malcolm Knowles, which describes learning motivators and how they differ in adults and children. Adults are more self-directed and autonomous in their learning, and bring more life experience to the learning process than children</a:t>
            </a:r>
            <a:r>
              <a:rPr lang="en-US" dirty="0" smtClean="0"/>
              <a:t>.</a:t>
            </a:r>
          </a:p>
          <a:p>
            <a:endParaRPr lang="en-US" dirty="0"/>
          </a:p>
          <a:p>
            <a:endParaRPr lang="en-US" dirty="0"/>
          </a:p>
        </p:txBody>
      </p:sp>
    </p:spTree>
    <p:extLst>
      <p:ext uri="{BB962C8B-B14F-4D97-AF65-F5344CB8AC3E}">
        <p14:creationId xmlns:p14="http://schemas.microsoft.com/office/powerpoint/2010/main" val="3830475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endParaRPr lang="en-US" dirty="0"/>
          </a:p>
        </p:txBody>
      </p:sp>
      <p:sp>
        <p:nvSpPr>
          <p:cNvPr id="3" name="Content Placeholder 2"/>
          <p:cNvSpPr>
            <a:spLocks noGrp="1"/>
          </p:cNvSpPr>
          <p:nvPr>
            <p:ph idx="1"/>
          </p:nvPr>
        </p:nvSpPr>
        <p:spPr/>
        <p:txBody>
          <a:bodyPr/>
          <a:lstStyle/>
          <a:p>
            <a:r>
              <a:rPr lang="en-US" b="1" dirty="0"/>
              <a:t>Assistive Technology:</a:t>
            </a:r>
            <a:r>
              <a:rPr lang="en-US" dirty="0"/>
              <a:t> equipment or software that enables people with disabilities to accomplish daily living tasks, assist them in communication, education, work or recreation activities. Some examples include screen readers and voice input software.</a:t>
            </a:r>
          </a:p>
          <a:p>
            <a:r>
              <a:rPr lang="en-US" b="1" dirty="0"/>
              <a:t>Authoring tool:</a:t>
            </a:r>
            <a:r>
              <a:rPr lang="en-US" dirty="0"/>
              <a:t> a software application used by teachers and instructional designers to create e-Learning courseware. Some examples of authoring tools include instructionally focused authoring tools, web-authoring and programming tools, knowledge-capture systems, and text- and file-creation tools.</a:t>
            </a:r>
          </a:p>
          <a:p>
            <a:endParaRPr lang="en-US" dirty="0"/>
          </a:p>
        </p:txBody>
      </p:sp>
    </p:spTree>
    <p:extLst>
      <p:ext uri="{BB962C8B-B14F-4D97-AF65-F5344CB8AC3E}">
        <p14:creationId xmlns:p14="http://schemas.microsoft.com/office/powerpoint/2010/main" val="3830475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
            </a:r>
            <a:endParaRPr lang="en-US" dirty="0"/>
          </a:p>
        </p:txBody>
      </p:sp>
      <p:sp>
        <p:nvSpPr>
          <p:cNvPr id="3" name="Content Placeholder 2"/>
          <p:cNvSpPr>
            <a:spLocks noGrp="1"/>
          </p:cNvSpPr>
          <p:nvPr>
            <p:ph idx="1"/>
          </p:nvPr>
        </p:nvSpPr>
        <p:spPr/>
        <p:txBody>
          <a:bodyPr/>
          <a:lstStyle/>
          <a:p>
            <a:r>
              <a:rPr lang="en-US" b="1" dirty="0"/>
              <a:t>Blended Learning:</a:t>
            </a:r>
            <a:r>
              <a:rPr lang="en-US" dirty="0"/>
              <a:t> a combination of learning methods, such as e-Learning, face-to-face instruction, group and individual study, and coaching</a:t>
            </a:r>
            <a:r>
              <a:rPr lang="en-US" dirty="0" smtClean="0"/>
              <a:t>.</a:t>
            </a:r>
          </a:p>
          <a:p>
            <a:r>
              <a:rPr lang="en-US" b="1" dirty="0"/>
              <a:t>Bloom’s Taxonomy</a:t>
            </a:r>
            <a:r>
              <a:rPr lang="en-US" dirty="0"/>
              <a:t>: a model that organizes thinking processes into six levels of complexity: knowledge, comprehension, application, analysis, synthesis, and evaluation.</a:t>
            </a:r>
          </a:p>
          <a:p>
            <a:r>
              <a:rPr lang="en-US" b="1" dirty="0"/>
              <a:t>Branching</a:t>
            </a:r>
            <a:r>
              <a:rPr lang="en-US" dirty="0"/>
              <a:t>: progressing through a path of tutorial subject matter based on the learner’s responses to a series of questions.</a:t>
            </a:r>
          </a:p>
          <a:p>
            <a:endParaRPr lang="en-US" dirty="0">
              <a:effectLst/>
            </a:endParaRPr>
          </a:p>
        </p:txBody>
      </p:sp>
    </p:spTree>
    <p:extLst>
      <p:ext uri="{BB962C8B-B14F-4D97-AF65-F5344CB8AC3E}">
        <p14:creationId xmlns:p14="http://schemas.microsoft.com/office/powerpoint/2010/main" val="3830475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endParaRPr lang="en-US" dirty="0"/>
          </a:p>
        </p:txBody>
      </p:sp>
      <p:sp>
        <p:nvSpPr>
          <p:cNvPr id="3" name="Content Placeholder 2"/>
          <p:cNvSpPr>
            <a:spLocks noGrp="1"/>
          </p:cNvSpPr>
          <p:nvPr>
            <p:ph idx="1"/>
          </p:nvPr>
        </p:nvSpPr>
        <p:spPr/>
        <p:txBody>
          <a:bodyPr/>
          <a:lstStyle/>
          <a:p>
            <a:r>
              <a:rPr lang="en-US" b="1" dirty="0"/>
              <a:t>Chunk</a:t>
            </a:r>
            <a:r>
              <a:rPr lang="en-US" dirty="0"/>
              <a:t>: (noun) a distinct portion of content that often consists of several learning topics grouped together. (verb) to divide content into separate portions or combine smaller content elements into groups</a:t>
            </a:r>
            <a:r>
              <a:rPr lang="en-US" dirty="0" smtClean="0"/>
              <a:t>.</a:t>
            </a:r>
          </a:p>
          <a:p>
            <a:r>
              <a:rPr lang="en-US" b="1" dirty="0"/>
              <a:t>Cognitive Apprenticeship</a:t>
            </a:r>
            <a:r>
              <a:rPr lang="en-US" dirty="0"/>
              <a:t>: its two main forms involve students 1) working with instructors on problems that may be too difficult to tackle without aid and 2) focusing on real-world problems, to reiterate the material and increase understanding of the subject.</a:t>
            </a:r>
          </a:p>
          <a:p>
            <a:endParaRPr lang="en-US" dirty="0"/>
          </a:p>
          <a:p>
            <a:endParaRPr lang="en-US" dirty="0"/>
          </a:p>
        </p:txBody>
      </p:sp>
    </p:spTree>
    <p:extLst>
      <p:ext uri="{BB962C8B-B14F-4D97-AF65-F5344CB8AC3E}">
        <p14:creationId xmlns:p14="http://schemas.microsoft.com/office/powerpoint/2010/main" val="3830475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endParaRPr lang="en-US" dirty="0"/>
          </a:p>
        </p:txBody>
      </p:sp>
      <p:sp>
        <p:nvSpPr>
          <p:cNvPr id="3" name="Content Placeholder 2"/>
          <p:cNvSpPr>
            <a:spLocks noGrp="1"/>
          </p:cNvSpPr>
          <p:nvPr>
            <p:ph idx="1"/>
          </p:nvPr>
        </p:nvSpPr>
        <p:spPr/>
        <p:txBody>
          <a:bodyPr/>
          <a:lstStyle/>
          <a:p>
            <a:r>
              <a:rPr lang="en-US" b="1" dirty="0"/>
              <a:t>Collaboration Technology</a:t>
            </a:r>
            <a:r>
              <a:rPr lang="en-US" dirty="0"/>
              <a:t>: a secure, self-contained environment that allows people at different locations to communicate and work with each other using common software and services. This technology includes document management, application sharing, presentation development, </a:t>
            </a:r>
            <a:r>
              <a:rPr lang="en-US" dirty="0" err="1"/>
              <a:t>whiteboarding</a:t>
            </a:r>
            <a:r>
              <a:rPr lang="en-US" dirty="0"/>
              <a:t>, delivery, chat, and more</a:t>
            </a:r>
            <a:r>
              <a:rPr lang="en-US" dirty="0" smtClean="0"/>
              <a:t>.</a:t>
            </a:r>
          </a:p>
          <a:p>
            <a:r>
              <a:rPr lang="en-US" b="1" dirty="0"/>
              <a:t>Collaborative Learning</a:t>
            </a:r>
            <a:r>
              <a:rPr lang="en-US" dirty="0"/>
              <a:t>: involves two or more students working together, to better understand a subject through activities and discussion.</a:t>
            </a:r>
          </a:p>
          <a:p>
            <a:endParaRPr lang="en-US" dirty="0"/>
          </a:p>
          <a:p>
            <a:endParaRPr lang="en-US" dirty="0"/>
          </a:p>
        </p:txBody>
      </p:sp>
    </p:spTree>
    <p:extLst>
      <p:ext uri="{BB962C8B-B14F-4D97-AF65-F5344CB8AC3E}">
        <p14:creationId xmlns:p14="http://schemas.microsoft.com/office/powerpoint/2010/main" val="3830475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endParaRPr lang="en-US" dirty="0"/>
          </a:p>
        </p:txBody>
      </p:sp>
      <p:sp>
        <p:nvSpPr>
          <p:cNvPr id="3" name="Content Placeholder 2"/>
          <p:cNvSpPr>
            <a:spLocks noGrp="1"/>
          </p:cNvSpPr>
          <p:nvPr>
            <p:ph idx="1"/>
          </p:nvPr>
        </p:nvSpPr>
        <p:spPr/>
        <p:txBody>
          <a:bodyPr/>
          <a:lstStyle/>
          <a:p>
            <a:r>
              <a:rPr lang="en-US" b="1" dirty="0"/>
              <a:t>Constructivist Models</a:t>
            </a:r>
            <a:r>
              <a:rPr lang="en-US" dirty="0"/>
              <a:t>: models based on the philosophy that knowledge must be constructed by each individual and cannot be mechanically transferred from teachers to students. Therefore, students learn only when connections are built between their existing conceptual networks and the new material.</a:t>
            </a:r>
          </a:p>
          <a:p>
            <a:r>
              <a:rPr lang="en-US" b="1" dirty="0"/>
              <a:t>Cooperative Learning Model</a:t>
            </a:r>
            <a:r>
              <a:rPr lang="en-US" dirty="0"/>
              <a:t>: a learning approach where students share knowledge with each other through a variety of arrangements. Cooperative learning includes five components: positive interdependence, face-to-face interactions, individual accountability, some structured activity, and team-building skills.</a:t>
            </a:r>
          </a:p>
          <a:p>
            <a:endParaRPr lang="en-US" dirty="0"/>
          </a:p>
        </p:txBody>
      </p:sp>
    </p:spTree>
    <p:extLst>
      <p:ext uri="{BB962C8B-B14F-4D97-AF65-F5344CB8AC3E}">
        <p14:creationId xmlns:p14="http://schemas.microsoft.com/office/powerpoint/2010/main" val="383047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endParaRPr lang="en-US" dirty="0"/>
          </a:p>
        </p:txBody>
      </p:sp>
      <p:sp>
        <p:nvSpPr>
          <p:cNvPr id="3" name="Content Placeholder 2"/>
          <p:cNvSpPr>
            <a:spLocks noGrp="1"/>
          </p:cNvSpPr>
          <p:nvPr>
            <p:ph idx="1"/>
          </p:nvPr>
        </p:nvSpPr>
        <p:spPr/>
        <p:txBody>
          <a:bodyPr/>
          <a:lstStyle/>
          <a:p>
            <a:r>
              <a:rPr lang="en-US" b="1" dirty="0"/>
              <a:t>Courseware</a:t>
            </a:r>
            <a:r>
              <a:rPr lang="en-US" dirty="0"/>
              <a:t>: any type of instructional or educational program delivered via a software program or over the Internet.</a:t>
            </a:r>
          </a:p>
          <a:p>
            <a:endParaRPr lang="en-US" dirty="0"/>
          </a:p>
        </p:txBody>
      </p:sp>
    </p:spTree>
    <p:extLst>
      <p:ext uri="{BB962C8B-B14F-4D97-AF65-F5344CB8AC3E}">
        <p14:creationId xmlns:p14="http://schemas.microsoft.com/office/powerpoint/2010/main" val="38304751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443</TotalTime>
  <Words>1260</Words>
  <Application>Microsoft Office PowerPoint</Application>
  <PresentationFormat>On-screen Show (4:3)</PresentationFormat>
  <Paragraphs>80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Clarity</vt:lpstr>
      <vt:lpstr>Dr. Irene Chen 陳琳琳</vt:lpstr>
      <vt:lpstr>A</vt:lpstr>
      <vt:lpstr>A</vt:lpstr>
      <vt:lpstr>A</vt:lpstr>
      <vt:lpstr>B</vt:lpstr>
      <vt:lpstr>C</vt:lpstr>
      <vt:lpstr>C</vt:lpstr>
      <vt:lpstr>C</vt:lpstr>
      <vt:lpstr>C</vt:lpstr>
      <vt:lpstr>D</vt:lpstr>
      <vt:lpstr>F</vt:lpstr>
      <vt:lpstr>H</vt:lpstr>
      <vt:lpstr>I</vt:lpstr>
      <vt:lpstr>N</vt:lpstr>
      <vt:lpstr>P</vt:lpstr>
      <vt:lpstr>R</vt:lpstr>
      <vt:lpstr>S</vt:lpstr>
      <vt:lpstr>S</vt:lpstr>
      <vt:lpstr>S</vt:lpstr>
      <vt:lpstr>All Definitions based on:</vt:lpstr>
      <vt:lpstr> Visualization: 吳奇隆PO「今天長這樣」 無聊變流行 </vt:lpstr>
      <vt:lpstr>今天長這樣 7/4/2013</vt:lpstr>
      <vt:lpstr>文字雲 http://timc.idv.tw/wordcloud/</vt:lpstr>
    </vt:vector>
  </TitlesOfParts>
  <Company>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dc:creator>
  <cp:lastModifiedBy>IC</cp:lastModifiedBy>
  <cp:revision>77</cp:revision>
  <dcterms:created xsi:type="dcterms:W3CDTF">2013-06-01T15:43:59Z</dcterms:created>
  <dcterms:modified xsi:type="dcterms:W3CDTF">2013-07-04T11:33:31Z</dcterms:modified>
</cp:coreProperties>
</file>